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44"/>
  </p:notesMasterIdLst>
  <p:sldIdLst>
    <p:sldId id="256" r:id="rId2"/>
    <p:sldId id="257" r:id="rId3"/>
    <p:sldId id="261" r:id="rId4"/>
    <p:sldId id="262" r:id="rId5"/>
    <p:sldId id="263" r:id="rId6"/>
    <p:sldId id="267" r:id="rId7"/>
    <p:sldId id="266" r:id="rId8"/>
    <p:sldId id="269" r:id="rId9"/>
    <p:sldId id="290" r:id="rId10"/>
    <p:sldId id="258" r:id="rId11"/>
    <p:sldId id="270" r:id="rId12"/>
    <p:sldId id="271" r:id="rId13"/>
    <p:sldId id="260" r:id="rId14"/>
    <p:sldId id="296" r:id="rId15"/>
    <p:sldId id="312" r:id="rId16"/>
    <p:sldId id="272" r:id="rId17"/>
    <p:sldId id="273" r:id="rId18"/>
    <p:sldId id="274" r:id="rId19"/>
    <p:sldId id="297" r:id="rId20"/>
    <p:sldId id="292" r:id="rId21"/>
    <p:sldId id="306" r:id="rId22"/>
    <p:sldId id="295" r:id="rId23"/>
    <p:sldId id="276" r:id="rId24"/>
    <p:sldId id="277" r:id="rId25"/>
    <p:sldId id="279" r:id="rId26"/>
    <p:sldId id="307" r:id="rId27"/>
    <p:sldId id="282" r:id="rId28"/>
    <p:sldId id="310" r:id="rId29"/>
    <p:sldId id="294" r:id="rId30"/>
    <p:sldId id="309" r:id="rId31"/>
    <p:sldId id="284" r:id="rId32"/>
    <p:sldId id="285" r:id="rId33"/>
    <p:sldId id="286" r:id="rId34"/>
    <p:sldId id="287" r:id="rId35"/>
    <p:sldId id="300" r:id="rId36"/>
    <p:sldId id="301" r:id="rId37"/>
    <p:sldId id="302" r:id="rId38"/>
    <p:sldId id="288" r:id="rId39"/>
    <p:sldId id="289" r:id="rId40"/>
    <p:sldId id="303" r:id="rId41"/>
    <p:sldId id="304" r:id="rId42"/>
    <p:sldId id="305"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9026" autoAdjust="0"/>
  </p:normalViewPr>
  <p:slideViewPr>
    <p:cSldViewPr snapToGrid="0">
      <p:cViewPr varScale="1">
        <p:scale>
          <a:sx n="68" d="100"/>
          <a:sy n="68" d="100"/>
        </p:scale>
        <p:origin x="1262"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5C3506D-BDAE-4728-B8C9-3D263CE46789}" type="datetimeFigureOut">
              <a:rPr lang="en-US" smtClean="0"/>
              <a:t>10-Mar-22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F27429-2D61-43B3-A9D9-4EABE2C8AE75}" type="slidenum">
              <a:rPr lang="en-US" smtClean="0"/>
              <a:t>‹#›</a:t>
            </a:fld>
            <a:endParaRPr lang="en-US"/>
          </a:p>
        </p:txBody>
      </p:sp>
    </p:spTree>
    <p:extLst>
      <p:ext uri="{BB962C8B-B14F-4D97-AF65-F5344CB8AC3E}">
        <p14:creationId xmlns:p14="http://schemas.microsoft.com/office/powerpoint/2010/main" val="2641200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a:t>
            </a:fld>
            <a:endParaRPr lang="en-US"/>
          </a:p>
        </p:txBody>
      </p:sp>
    </p:spTree>
    <p:extLst>
      <p:ext uri="{BB962C8B-B14F-4D97-AF65-F5344CB8AC3E}">
        <p14:creationId xmlns:p14="http://schemas.microsoft.com/office/powerpoint/2010/main" val="106376013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I shall present you the work that I have performed during these months.</a:t>
            </a:r>
          </a:p>
        </p:txBody>
      </p:sp>
      <p:sp>
        <p:nvSpPr>
          <p:cNvPr id="4" name="Slide Number Placeholder 3"/>
          <p:cNvSpPr>
            <a:spLocks noGrp="1"/>
          </p:cNvSpPr>
          <p:nvPr>
            <p:ph type="sldNum" sz="quarter" idx="5"/>
          </p:nvPr>
        </p:nvSpPr>
        <p:spPr/>
        <p:txBody>
          <a:bodyPr/>
          <a:lstStyle/>
          <a:p>
            <a:fld id="{B4F27429-2D61-43B3-A9D9-4EABE2C8AE75}" type="slidenum">
              <a:rPr lang="en-US" smtClean="0"/>
              <a:t>11</a:t>
            </a:fld>
            <a:endParaRPr lang="en-US"/>
          </a:p>
        </p:txBody>
      </p:sp>
    </p:spTree>
    <p:extLst>
      <p:ext uri="{BB962C8B-B14F-4D97-AF65-F5344CB8AC3E}">
        <p14:creationId xmlns:p14="http://schemas.microsoft.com/office/powerpoint/2010/main" val="39201568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12</a:t>
            </a:fld>
            <a:endParaRPr lang="en-US"/>
          </a:p>
        </p:txBody>
      </p:sp>
    </p:spTree>
    <p:extLst>
      <p:ext uri="{BB962C8B-B14F-4D97-AF65-F5344CB8AC3E}">
        <p14:creationId xmlns:p14="http://schemas.microsoft.com/office/powerpoint/2010/main" val="238071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first objective is cleaning the profession. Instead of cleaning the profession strings, the idea is create tags that are keywords that would represent the profession. The tags shall overcome the spelling and OCR errors and help in matching the professions across years. I shall talk about this with a set of examples.</a:t>
            </a:r>
          </a:p>
        </p:txBody>
      </p:sp>
      <p:sp>
        <p:nvSpPr>
          <p:cNvPr id="4" name="Slide Number Placeholder 3"/>
          <p:cNvSpPr>
            <a:spLocks noGrp="1"/>
          </p:cNvSpPr>
          <p:nvPr>
            <p:ph type="sldNum" sz="quarter" idx="5"/>
          </p:nvPr>
        </p:nvSpPr>
        <p:spPr/>
        <p:txBody>
          <a:bodyPr/>
          <a:lstStyle/>
          <a:p>
            <a:fld id="{B4F27429-2D61-43B3-A9D9-4EABE2C8AE75}" type="slidenum">
              <a:rPr lang="en-US" smtClean="0"/>
              <a:t>13</a:t>
            </a:fld>
            <a:endParaRPr lang="en-US"/>
          </a:p>
        </p:txBody>
      </p:sp>
    </p:spTree>
    <p:extLst>
      <p:ext uri="{BB962C8B-B14F-4D97-AF65-F5344CB8AC3E}">
        <p14:creationId xmlns:p14="http://schemas.microsoft.com/office/powerpoint/2010/main" val="27614885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are some of the professions extracted from the data set</a:t>
            </a:r>
          </a:p>
          <a:p>
            <a:endParaRPr lang="en-US" dirty="0"/>
          </a:p>
          <a:p>
            <a:r>
              <a:rPr lang="en-US" dirty="0"/>
              <a:t>In these few professions we have 5 issues</a:t>
            </a:r>
          </a:p>
          <a:p>
            <a:endParaRPr lang="en-US" dirty="0"/>
          </a:p>
          <a:p>
            <a:r>
              <a:rPr lang="en-US" dirty="0"/>
              <a:t>First is the appearance of the special characters in entries 4, 8, 9 and 14.</a:t>
            </a:r>
          </a:p>
          <a:p>
            <a:r>
              <a:rPr lang="en-US" dirty="0"/>
              <a:t>Second is the spelling mistakes 4 (for president), 7 (for artistic), 12 (for hospital)</a:t>
            </a:r>
          </a:p>
          <a:p>
            <a:r>
              <a:rPr lang="en-US" dirty="0"/>
              <a:t>Third, there are abbreviations in 5,7,11,13.</a:t>
            </a:r>
          </a:p>
          <a:p>
            <a:r>
              <a:rPr lang="en-US" dirty="0"/>
              <a:t>Fourth, some words are wrongly split. For example agriculture in 8 and </a:t>
            </a:r>
            <a:r>
              <a:rPr lang="en-US" dirty="0" err="1"/>
              <a:t>etalages</a:t>
            </a:r>
            <a:r>
              <a:rPr lang="en-US" dirty="0"/>
              <a:t> in 13.</a:t>
            </a:r>
          </a:p>
          <a:p>
            <a:r>
              <a:rPr lang="en-US" dirty="0"/>
              <a:t>Lastly, in 12 we can see that </a:t>
            </a:r>
            <a:r>
              <a:rPr lang="en-US" sz="1200" noProof="0" dirty="0"/>
              <a:t>hospices and civil are combined into one word.</a:t>
            </a:r>
            <a:endParaRPr lang="en-US" noProof="0" dirty="0"/>
          </a:p>
          <a:p>
            <a:endParaRPr lang="en-US" dirty="0"/>
          </a:p>
          <a:p>
            <a:r>
              <a:rPr lang="en-US" dirty="0"/>
              <a:t>This part of the internship is about dealing with these challenges.</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14</a:t>
            </a:fld>
            <a:endParaRPr lang="en-US"/>
          </a:p>
        </p:txBody>
      </p:sp>
    </p:spTree>
    <p:extLst>
      <p:ext uri="{BB962C8B-B14F-4D97-AF65-F5344CB8AC3E}">
        <p14:creationId xmlns:p14="http://schemas.microsoft.com/office/powerpoint/2010/main" val="35519712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following pipeline has been developed to create tags for each profession that deal with the problems mentioned earlier. In the first Phase, the special characters are cleaned, then words that are split wrongly are merged. In the second step the strings that represent the profession are split into words. In the third phase, the words that are not correctly split during the OCR process are split and the full forms to the abbreviation shall be added.</a:t>
            </a:r>
          </a:p>
          <a:p>
            <a:endParaRPr lang="en-US" dirty="0"/>
          </a:p>
          <a:p>
            <a:endParaRPr lang="en-US" dirty="0"/>
          </a:p>
          <a:p>
            <a:endParaRPr lang="en-US" dirty="0"/>
          </a:p>
          <a:p>
            <a:endParaRPr lang="en-US" dirty="0"/>
          </a:p>
          <a:p>
            <a:endParaRPr lang="en-US" dirty="0"/>
          </a:p>
          <a:p>
            <a:r>
              <a:rPr lang="en-US" dirty="0"/>
              <a:t>The data of 4 million lines will be used and the at the end rows corresponding to Richelieu will be extracted, as they would provide more information of words usage in the directories.</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15</a:t>
            </a:fld>
            <a:endParaRPr lang="en-US"/>
          </a:p>
        </p:txBody>
      </p:sp>
    </p:spTree>
    <p:extLst>
      <p:ext uri="{BB962C8B-B14F-4D97-AF65-F5344CB8AC3E}">
        <p14:creationId xmlns:p14="http://schemas.microsoft.com/office/powerpoint/2010/main" val="141428437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characters that are not alphabets or digits are defined to be special characters for the scope of this project. Instead of removing the words with special characters, some corrections were made manually by looking at the </a:t>
            </a:r>
            <a:r>
              <a:rPr lang="en-US" dirty="0" err="1"/>
              <a:t>bottin</a:t>
            </a:r>
            <a:r>
              <a:rPr lang="en-US" dirty="0"/>
              <a:t> pages.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previous set of examples, consider these two examples. We see the Yen symbol in them and precede by a letter. Looking at </a:t>
            </a:r>
            <a:r>
              <a:rPr lang="en-US" dirty="0" err="1"/>
              <a:t>bottin</a:t>
            </a:r>
            <a:r>
              <a:rPr lang="en-US" dirty="0"/>
              <a:t>, we understand that this was used to indicate a title or an honor. Such common patterns are removed.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16</a:t>
            </a:fld>
            <a:endParaRPr lang="en-US"/>
          </a:p>
        </p:txBody>
      </p:sp>
    </p:spTree>
    <p:extLst>
      <p:ext uri="{BB962C8B-B14F-4D97-AF65-F5344CB8AC3E}">
        <p14:creationId xmlns:p14="http://schemas.microsoft.com/office/powerpoint/2010/main" val="120534611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for the second step. The words are split into parts because of wrong interpretation of the text, low quality of the scan and presence of text in multiple lines. </a:t>
            </a:r>
          </a:p>
          <a:p>
            <a:endParaRPr lang="en-US" dirty="0"/>
          </a:p>
          <a:p>
            <a:r>
              <a:rPr lang="en-US" dirty="0"/>
              <a:t>Considering our set of examples we join the words to form agriculture and </a:t>
            </a:r>
            <a:r>
              <a:rPr lang="en-US" dirty="0" err="1"/>
              <a:t>etalage</a:t>
            </a:r>
            <a:r>
              <a:rPr lang="en-US" dirty="0"/>
              <a:t> as the 4 words individually don’t appear frequently or in the dictionary.</a:t>
            </a:r>
          </a:p>
        </p:txBody>
      </p:sp>
      <p:sp>
        <p:nvSpPr>
          <p:cNvPr id="4" name="Slide Number Placeholder 3"/>
          <p:cNvSpPr>
            <a:spLocks noGrp="1"/>
          </p:cNvSpPr>
          <p:nvPr>
            <p:ph type="sldNum" sz="quarter" idx="5"/>
          </p:nvPr>
        </p:nvSpPr>
        <p:spPr/>
        <p:txBody>
          <a:bodyPr/>
          <a:lstStyle/>
          <a:p>
            <a:fld id="{B4F27429-2D61-43B3-A9D9-4EABE2C8AE75}" type="slidenum">
              <a:rPr lang="en-US" smtClean="0"/>
              <a:t>17</a:t>
            </a:fld>
            <a:endParaRPr lang="en-US"/>
          </a:p>
        </p:txBody>
      </p:sp>
    </p:spTree>
    <p:extLst>
      <p:ext uri="{BB962C8B-B14F-4D97-AF65-F5344CB8AC3E}">
        <p14:creationId xmlns:p14="http://schemas.microsoft.com/office/powerpoint/2010/main" val="6675265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come to the third step. As we saw each profession is described by a set of words. these words contain keywords and stop/connecting words</a:t>
            </a:r>
          </a:p>
          <a:p>
            <a:r>
              <a:rPr lang="en-US" dirty="0"/>
              <a:t>While the keywords help identifying the profession, stop words help in reading the complete sentence and we do not necessarily need them. In this step we do that.</a:t>
            </a:r>
          </a:p>
          <a:p>
            <a:endParaRPr lang="en-US" dirty="0"/>
          </a:p>
          <a:p>
            <a:endParaRPr lang="en-US" dirty="0"/>
          </a:p>
          <a:p>
            <a:r>
              <a:rPr lang="en-US" dirty="0"/>
              <a:t>Let’s see the split on the previous set of examples</a:t>
            </a:r>
          </a:p>
          <a:p>
            <a:endParaRPr lang="en-US" dirty="0"/>
          </a:p>
          <a:p>
            <a:endParaRPr lang="en-US" dirty="0"/>
          </a:p>
          <a:p>
            <a:r>
              <a:rPr lang="en-US" dirty="0"/>
              <a:t>Pipeline</a:t>
            </a:r>
          </a:p>
          <a:p>
            <a:pPr lvl="1"/>
            <a:r>
              <a:rPr lang="en-US" dirty="0"/>
              <a:t>For each profession</a:t>
            </a:r>
          </a:p>
          <a:p>
            <a:pPr lvl="2"/>
            <a:r>
              <a:rPr lang="en-US" dirty="0"/>
              <a:t>Split the string at space and hyphen</a:t>
            </a:r>
          </a:p>
          <a:p>
            <a:pPr lvl="2"/>
            <a:r>
              <a:rPr lang="en-US" dirty="0"/>
              <a:t>Remove words that are in a stop words list provided by NLTK in French corpus.</a:t>
            </a:r>
          </a:p>
          <a:p>
            <a:pPr lvl="2"/>
            <a:r>
              <a:rPr lang="en-US" dirty="0"/>
              <a:t>Remove the articles joined with apostrophe.</a:t>
            </a:r>
          </a:p>
          <a:p>
            <a:pPr lvl="2"/>
            <a:r>
              <a:rPr lang="en-US" dirty="0"/>
              <a:t>Remove the tokens that have less than 3 alphabets.</a:t>
            </a:r>
          </a:p>
          <a:p>
            <a:pPr lvl="1"/>
            <a:r>
              <a:rPr lang="en-US" dirty="0"/>
              <a:t>On all tokens</a:t>
            </a:r>
          </a:p>
          <a:p>
            <a:pPr lvl="2"/>
            <a:r>
              <a:rPr lang="en-US" dirty="0"/>
              <a:t>If there is a token that is not in a dictionary with and without a dot at the end, replace the low frequent token with high frequent one.</a:t>
            </a:r>
          </a:p>
          <a:p>
            <a:pPr lvl="2"/>
            <a:r>
              <a:rPr lang="en-US" dirty="0"/>
              <a:t>Collect the tokens that are not in the dictionary and have the same normal form and replace them with the non normal version of the token that is most frequent.</a:t>
            </a:r>
          </a:p>
        </p:txBody>
      </p:sp>
      <p:sp>
        <p:nvSpPr>
          <p:cNvPr id="4" name="Slide Number Placeholder 3"/>
          <p:cNvSpPr>
            <a:spLocks noGrp="1"/>
          </p:cNvSpPr>
          <p:nvPr>
            <p:ph type="sldNum" sz="quarter" idx="5"/>
          </p:nvPr>
        </p:nvSpPr>
        <p:spPr/>
        <p:txBody>
          <a:bodyPr/>
          <a:lstStyle/>
          <a:p>
            <a:fld id="{B4F27429-2D61-43B3-A9D9-4EABE2C8AE75}" type="slidenum">
              <a:rPr lang="en-US" smtClean="0"/>
              <a:t>18</a:t>
            </a:fld>
            <a:endParaRPr lang="en-US"/>
          </a:p>
        </p:txBody>
      </p:sp>
    </p:spTree>
    <p:extLst>
      <p:ext uri="{BB962C8B-B14F-4D97-AF65-F5344CB8AC3E}">
        <p14:creationId xmlns:p14="http://schemas.microsoft.com/office/powerpoint/2010/main" val="3296975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 the left we see the professions after the two steps. On the right we see the set of key words of different lengths for each profession. We removed the words connect the key words and also grammatical structure like l apostrophe.</a:t>
            </a:r>
          </a:p>
          <a:p>
            <a:endParaRPr lang="en-US" dirty="0"/>
          </a:p>
          <a:p>
            <a:r>
              <a:rPr lang="en-US" dirty="0"/>
              <a:t>This leaves us with a set of keywords that can help in searching the database. The slide shall show how does the split appear for the whole dataset.</a:t>
            </a:r>
          </a:p>
          <a:p>
            <a:endParaRPr lang="en-US" dirty="0"/>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19</a:t>
            </a:fld>
            <a:endParaRPr lang="en-US"/>
          </a:p>
        </p:txBody>
      </p:sp>
    </p:spTree>
    <p:extLst>
      <p:ext uri="{BB962C8B-B14F-4D97-AF65-F5344CB8AC3E}">
        <p14:creationId xmlns:p14="http://schemas.microsoft.com/office/powerpoint/2010/main" val="15911286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stage, there are 232671 unique strings representing the 4 million lines of data extracted from the directories (after removing stop words)</a:t>
            </a:r>
          </a:p>
          <a:p>
            <a:endParaRPr lang="en-US" dirty="0"/>
          </a:p>
          <a:p>
            <a:r>
              <a:rPr lang="en-US" dirty="0"/>
              <a:t>In 232671 unique strings, the number of keywords after the split is shown on the graph on the right. The scale on y axis is log scale. We see that nearly 80,000 of the professions have two keywords like hotel and </a:t>
            </a:r>
            <a:r>
              <a:rPr lang="en-US" dirty="0" err="1"/>
              <a:t>vins</a:t>
            </a:r>
            <a:r>
              <a:rPr lang="en-US" dirty="0"/>
              <a:t> and 20, 000 of the professions have only one word describing them. Combining all the keywords from all the lines gives us 87,979 unique keywords. Lastly, out of these 88 thousand keywords only 18,000 are in the dictionary. Meaning that most of the remaining tokens are wrongly spelt, some of them are proper nouns like names, few have an old spelling or the words is currently not in use and few of them have the abbreviated form.</a:t>
            </a:r>
          </a:p>
        </p:txBody>
      </p:sp>
      <p:sp>
        <p:nvSpPr>
          <p:cNvPr id="4" name="Slide Number Placeholder 3"/>
          <p:cNvSpPr>
            <a:spLocks noGrp="1"/>
          </p:cNvSpPr>
          <p:nvPr>
            <p:ph type="sldNum" sz="quarter" idx="5"/>
          </p:nvPr>
        </p:nvSpPr>
        <p:spPr/>
        <p:txBody>
          <a:bodyPr/>
          <a:lstStyle/>
          <a:p>
            <a:fld id="{B4F27429-2D61-43B3-A9D9-4EABE2C8AE75}" type="slidenum">
              <a:rPr lang="en-US" smtClean="0"/>
              <a:t>20</a:t>
            </a:fld>
            <a:endParaRPr lang="en-US"/>
          </a:p>
        </p:txBody>
      </p:sp>
    </p:spTree>
    <p:extLst>
      <p:ext uri="{BB962C8B-B14F-4D97-AF65-F5344CB8AC3E}">
        <p14:creationId xmlns:p14="http://schemas.microsoft.com/office/powerpoint/2010/main" val="42825175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2</a:t>
            </a:fld>
            <a:endParaRPr lang="en-US"/>
          </a:p>
        </p:txBody>
      </p:sp>
    </p:spTree>
    <p:extLst>
      <p:ext uri="{BB962C8B-B14F-4D97-AF65-F5344CB8AC3E}">
        <p14:creationId xmlns:p14="http://schemas.microsoft.com/office/powerpoint/2010/main" val="4461381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this stage, there are 232671 unique strings representing the 4 million lines of data extracted from the directories (after removing stop words)</a:t>
            </a:r>
          </a:p>
          <a:p>
            <a:endParaRPr lang="en-US" dirty="0"/>
          </a:p>
          <a:p>
            <a:r>
              <a:rPr lang="en-US" dirty="0"/>
              <a:t>In 232671 unique strings, the number of keywords after the split is shown on the graph on the right. The scale on y axis is log scale. We see that nearly 80,000 of the professions have two keywords like hotel and </a:t>
            </a:r>
            <a:r>
              <a:rPr lang="en-US" dirty="0" err="1"/>
              <a:t>vins</a:t>
            </a:r>
            <a:r>
              <a:rPr lang="en-US" dirty="0"/>
              <a:t> and 20, 000 of the professions have only one word describing them. Combining all the keywords from all the lines gives us 87,979 unique keywords. Lastly, out of these 88 thousand keywords only 18,000 are in the dictionary. Meaning that most of the remaining tokens are wrongly spelt, some of them are proper nouns like names, few have an old spelling or the words is currently not in use and few of them have the abbreviated form.</a:t>
            </a:r>
          </a:p>
        </p:txBody>
      </p:sp>
      <p:sp>
        <p:nvSpPr>
          <p:cNvPr id="4" name="Slide Number Placeholder 3"/>
          <p:cNvSpPr>
            <a:spLocks noGrp="1"/>
          </p:cNvSpPr>
          <p:nvPr>
            <p:ph type="sldNum" sz="quarter" idx="5"/>
          </p:nvPr>
        </p:nvSpPr>
        <p:spPr/>
        <p:txBody>
          <a:bodyPr/>
          <a:lstStyle/>
          <a:p>
            <a:fld id="{B4F27429-2D61-43B3-A9D9-4EABE2C8AE75}" type="slidenum">
              <a:rPr lang="en-US" smtClean="0"/>
              <a:t>21</a:t>
            </a:fld>
            <a:endParaRPr lang="en-US"/>
          </a:p>
        </p:txBody>
      </p:sp>
    </p:spTree>
    <p:extLst>
      <p:ext uri="{BB962C8B-B14F-4D97-AF65-F5344CB8AC3E}">
        <p14:creationId xmlns:p14="http://schemas.microsoft.com/office/powerpoint/2010/main" val="86506602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plot shows the number of times a keyword has occurred across 4 million lines on the x axis. On the Y axis we see the number of keywords with the frequency on the X axis. We see that Most of the keywords have appeared only once and only few keywords have very high frequencies and the remaining few are in the middle.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aim of cleaning will be to flatten the curve.</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22</a:t>
            </a:fld>
            <a:endParaRPr lang="en-US"/>
          </a:p>
        </p:txBody>
      </p:sp>
    </p:spTree>
    <p:extLst>
      <p:ext uri="{BB962C8B-B14F-4D97-AF65-F5344CB8AC3E}">
        <p14:creationId xmlns:p14="http://schemas.microsoft.com/office/powerpoint/2010/main" val="9074911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Among the 88 thousand tokens, most of have appeared only once and spelling mistakes. The aim is to refine this set of keywords.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this second phase, the essence of cleaning these tokens is to bring the number of unique tokens to number of tokens in the dictionary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cleaning is performed in two main steps. First, using the co occurrence of words to correct the keywords with wrong spellings. Then without using their cooccurrences to correct them.</a:t>
            </a:r>
          </a:p>
        </p:txBody>
      </p:sp>
      <p:sp>
        <p:nvSpPr>
          <p:cNvPr id="4" name="Slide Number Placeholder 3"/>
          <p:cNvSpPr>
            <a:spLocks noGrp="1"/>
          </p:cNvSpPr>
          <p:nvPr>
            <p:ph type="sldNum" sz="quarter" idx="5"/>
          </p:nvPr>
        </p:nvSpPr>
        <p:spPr/>
        <p:txBody>
          <a:bodyPr/>
          <a:lstStyle/>
          <a:p>
            <a:fld id="{B4F27429-2D61-43B3-A9D9-4EABE2C8AE75}" type="slidenum">
              <a:rPr lang="en-US" smtClean="0"/>
              <a:t>23</a:t>
            </a:fld>
            <a:endParaRPr lang="en-US"/>
          </a:p>
        </p:txBody>
      </p:sp>
    </p:spTree>
    <p:extLst>
      <p:ext uri="{BB962C8B-B14F-4D97-AF65-F5344CB8AC3E}">
        <p14:creationId xmlns:p14="http://schemas.microsoft.com/office/powerpoint/2010/main" val="173408259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What does cleaning with context mean? Simply replacing the close words in the unique keywords with a higher frequency token can reduce the number of mistakes, it could lead to faulty correction.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Consider the example of “</a:t>
            </a:r>
            <a:r>
              <a:rPr lang="en-US" dirty="0" err="1"/>
              <a:t>bolel</a:t>
            </a:r>
            <a:r>
              <a:rPr lang="en-US" dirty="0"/>
              <a:t> et </a:t>
            </a:r>
            <a:r>
              <a:rPr lang="en-US" dirty="0" err="1"/>
              <a:t>vins</a:t>
            </a:r>
            <a:r>
              <a:rPr lang="en-US" dirty="0"/>
              <a:t>”. Without context, bole! Could become boule or something else. But comparing with hotel et vin, 2 out of 3 words are same and the other words also appear similar. Thus this correction is made with high confidence and to the correct word.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To decide if two words are similar, we use a metric called </a:t>
            </a:r>
            <a:r>
              <a:rPr lang="en-US" dirty="0" err="1"/>
              <a:t>levensthtein</a:t>
            </a:r>
            <a:r>
              <a:rPr lang="en-US" dirty="0"/>
              <a:t> distance that tells minimum number of edits needed to convert one word to another. For example the similarity between </a:t>
            </a:r>
            <a:r>
              <a:rPr lang="en-US" dirty="0" err="1"/>
              <a:t>hôpitaux</a:t>
            </a:r>
            <a:r>
              <a:rPr lang="en-US" dirty="0"/>
              <a:t> and this wrong spelling is 88%.</a:t>
            </a:r>
          </a:p>
        </p:txBody>
      </p:sp>
      <p:sp>
        <p:nvSpPr>
          <p:cNvPr id="4" name="Slide Number Placeholder 3"/>
          <p:cNvSpPr>
            <a:spLocks noGrp="1"/>
          </p:cNvSpPr>
          <p:nvPr>
            <p:ph type="sldNum" sz="quarter" idx="5"/>
          </p:nvPr>
        </p:nvSpPr>
        <p:spPr/>
        <p:txBody>
          <a:bodyPr/>
          <a:lstStyle/>
          <a:p>
            <a:fld id="{B4F27429-2D61-43B3-A9D9-4EABE2C8AE75}" type="slidenum">
              <a:rPr lang="en-US" smtClean="0"/>
              <a:t>24</a:t>
            </a:fld>
            <a:endParaRPr lang="en-US"/>
          </a:p>
        </p:txBody>
      </p:sp>
    </p:spTree>
    <p:extLst>
      <p:ext uri="{BB962C8B-B14F-4D97-AF65-F5344CB8AC3E}">
        <p14:creationId xmlns:p14="http://schemas.microsoft.com/office/powerpoint/2010/main" val="5357285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the last step of correction, the same similarity between words is used to correct them but we do not check if they occur together elsewhere.</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25</a:t>
            </a:fld>
            <a:endParaRPr lang="en-US"/>
          </a:p>
        </p:txBody>
      </p:sp>
    </p:spTree>
    <p:extLst>
      <p:ext uri="{BB962C8B-B14F-4D97-AF65-F5344CB8AC3E}">
        <p14:creationId xmlns:p14="http://schemas.microsoft.com/office/powerpoint/2010/main" val="39742315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stage, our keywords would look like this. The changes are underlined and highlighted.</a:t>
            </a:r>
          </a:p>
        </p:txBody>
      </p:sp>
      <p:sp>
        <p:nvSpPr>
          <p:cNvPr id="4" name="Slide Number Placeholder 3"/>
          <p:cNvSpPr>
            <a:spLocks noGrp="1"/>
          </p:cNvSpPr>
          <p:nvPr>
            <p:ph type="sldNum" sz="quarter" idx="5"/>
          </p:nvPr>
        </p:nvSpPr>
        <p:spPr/>
        <p:txBody>
          <a:bodyPr/>
          <a:lstStyle/>
          <a:p>
            <a:fld id="{B4F27429-2D61-43B3-A9D9-4EABE2C8AE75}" type="slidenum">
              <a:rPr lang="en-US" smtClean="0"/>
              <a:t>26</a:t>
            </a:fld>
            <a:endParaRPr lang="en-US"/>
          </a:p>
        </p:txBody>
      </p:sp>
    </p:spTree>
    <p:extLst>
      <p:ext uri="{BB962C8B-B14F-4D97-AF65-F5344CB8AC3E}">
        <p14:creationId xmlns:p14="http://schemas.microsoft.com/office/powerpoint/2010/main" val="377557250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last step, we deal with </a:t>
            </a:r>
            <a:r>
              <a:rPr lang="en-US" dirty="0" err="1"/>
              <a:t>abbrevations</a:t>
            </a:r>
            <a:r>
              <a:rPr lang="en-US" dirty="0"/>
              <a:t>. From our set of examples and their keywords we see that some keywords are not complete.</a:t>
            </a:r>
          </a:p>
          <a:p>
            <a:endParaRPr lang="en-US" dirty="0"/>
          </a:p>
          <a:p>
            <a:r>
              <a:rPr lang="en-US" dirty="0"/>
              <a:t>The users/researches shall not search based on the abbreviations.</a:t>
            </a:r>
          </a:p>
          <a:p>
            <a:r>
              <a:rPr lang="en-US" dirty="0"/>
              <a:t>Thus we will manually they will be given full forms and those tokens shall be updated.</a:t>
            </a:r>
          </a:p>
          <a:p>
            <a:endParaRPr lang="en-US" dirty="0"/>
          </a:p>
          <a:p>
            <a:r>
              <a:rPr lang="en-US" dirty="0"/>
              <a:t>This step will be performed in the coming week.</a:t>
            </a:r>
          </a:p>
        </p:txBody>
      </p:sp>
      <p:sp>
        <p:nvSpPr>
          <p:cNvPr id="4" name="Slide Number Placeholder 3"/>
          <p:cNvSpPr>
            <a:spLocks noGrp="1"/>
          </p:cNvSpPr>
          <p:nvPr>
            <p:ph type="sldNum" sz="quarter" idx="5"/>
          </p:nvPr>
        </p:nvSpPr>
        <p:spPr/>
        <p:txBody>
          <a:bodyPr/>
          <a:lstStyle/>
          <a:p>
            <a:fld id="{B4F27429-2D61-43B3-A9D9-4EABE2C8AE75}" type="slidenum">
              <a:rPr lang="en-US" smtClean="0"/>
              <a:t>27</a:t>
            </a:fld>
            <a:endParaRPr lang="en-US"/>
          </a:p>
        </p:txBody>
      </p:sp>
    </p:spTree>
    <p:extLst>
      <p:ext uri="{BB962C8B-B14F-4D97-AF65-F5344CB8AC3E}">
        <p14:creationId xmlns:p14="http://schemas.microsoft.com/office/powerpoint/2010/main" val="159430838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At the stage, our keywords would look like this. </a:t>
            </a:r>
          </a:p>
        </p:txBody>
      </p:sp>
      <p:sp>
        <p:nvSpPr>
          <p:cNvPr id="4" name="Slide Number Placeholder 3"/>
          <p:cNvSpPr>
            <a:spLocks noGrp="1"/>
          </p:cNvSpPr>
          <p:nvPr>
            <p:ph type="sldNum" sz="quarter" idx="5"/>
          </p:nvPr>
        </p:nvSpPr>
        <p:spPr/>
        <p:txBody>
          <a:bodyPr/>
          <a:lstStyle/>
          <a:p>
            <a:fld id="{B4F27429-2D61-43B3-A9D9-4EABE2C8AE75}" type="slidenum">
              <a:rPr lang="en-US" smtClean="0"/>
              <a:t>28</a:t>
            </a:fld>
            <a:endParaRPr lang="en-US"/>
          </a:p>
        </p:txBody>
      </p:sp>
    </p:spTree>
    <p:extLst>
      <p:ext uri="{BB962C8B-B14F-4D97-AF65-F5344CB8AC3E}">
        <p14:creationId xmlns:p14="http://schemas.microsoft.com/office/powerpoint/2010/main" val="386728048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refining the keywords, there are 167,855 unique strings representing the 4 million lines of data and they contain 24,314 unique keywords and 18,882 of them are in the dictionary. </a:t>
            </a:r>
          </a:p>
          <a:p>
            <a:endParaRPr lang="en-US" dirty="0"/>
          </a:p>
          <a:p>
            <a:endParaRPr lang="en-US" dirty="0"/>
          </a:p>
          <a:p>
            <a:r>
              <a:rPr lang="en-US" dirty="0"/>
              <a:t>Let’s have a closer look at these unique keywords.</a:t>
            </a:r>
          </a:p>
        </p:txBody>
      </p:sp>
      <p:sp>
        <p:nvSpPr>
          <p:cNvPr id="4" name="Slide Number Placeholder 3"/>
          <p:cNvSpPr>
            <a:spLocks noGrp="1"/>
          </p:cNvSpPr>
          <p:nvPr>
            <p:ph type="sldNum" sz="quarter" idx="5"/>
          </p:nvPr>
        </p:nvSpPr>
        <p:spPr/>
        <p:txBody>
          <a:bodyPr/>
          <a:lstStyle/>
          <a:p>
            <a:fld id="{B4F27429-2D61-43B3-A9D9-4EABE2C8AE75}" type="slidenum">
              <a:rPr lang="en-US" smtClean="0"/>
              <a:t>29</a:t>
            </a:fld>
            <a:endParaRPr lang="en-US"/>
          </a:p>
        </p:txBody>
      </p:sp>
    </p:spTree>
    <p:extLst>
      <p:ext uri="{BB962C8B-B14F-4D97-AF65-F5344CB8AC3E}">
        <p14:creationId xmlns:p14="http://schemas.microsoft.com/office/powerpoint/2010/main" val="191736014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the above mentioned steps, we have keywords that are highly frequent and that represent the professions in the </a:t>
            </a:r>
            <a:r>
              <a:rPr lang="en-US" dirty="0" err="1"/>
              <a:t>bottin</a:t>
            </a:r>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31</a:t>
            </a:fld>
            <a:endParaRPr lang="en-US"/>
          </a:p>
        </p:txBody>
      </p:sp>
    </p:spTree>
    <p:extLst>
      <p:ext uri="{BB962C8B-B14F-4D97-AF65-F5344CB8AC3E}">
        <p14:creationId xmlns:p14="http://schemas.microsoft.com/office/powerpoint/2010/main" val="7013917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what was the end of Phase 1 of the project.</a:t>
            </a:r>
          </a:p>
        </p:txBody>
      </p:sp>
      <p:sp>
        <p:nvSpPr>
          <p:cNvPr id="4" name="Slide Number Placeholder 3"/>
          <p:cNvSpPr>
            <a:spLocks noGrp="1"/>
          </p:cNvSpPr>
          <p:nvPr>
            <p:ph type="sldNum" sz="quarter" idx="5"/>
          </p:nvPr>
        </p:nvSpPr>
        <p:spPr/>
        <p:txBody>
          <a:bodyPr/>
          <a:lstStyle/>
          <a:p>
            <a:fld id="{B4F27429-2D61-43B3-A9D9-4EABE2C8AE75}" type="slidenum">
              <a:rPr lang="en-US" smtClean="0"/>
              <a:t>3</a:t>
            </a:fld>
            <a:endParaRPr lang="en-US"/>
          </a:p>
        </p:txBody>
      </p:sp>
    </p:spTree>
    <p:extLst>
      <p:ext uri="{BB962C8B-B14F-4D97-AF65-F5344CB8AC3E}">
        <p14:creationId xmlns:p14="http://schemas.microsoft.com/office/powerpoint/2010/main" val="5003681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part of the internship is to make the data extracted from the directories, available to others.</a:t>
            </a:r>
          </a:p>
        </p:txBody>
      </p:sp>
      <p:sp>
        <p:nvSpPr>
          <p:cNvPr id="4" name="Slide Number Placeholder 3"/>
          <p:cNvSpPr>
            <a:spLocks noGrp="1"/>
          </p:cNvSpPr>
          <p:nvPr>
            <p:ph type="sldNum" sz="quarter" idx="5"/>
          </p:nvPr>
        </p:nvSpPr>
        <p:spPr/>
        <p:txBody>
          <a:bodyPr/>
          <a:lstStyle/>
          <a:p>
            <a:fld id="{B4F27429-2D61-43B3-A9D9-4EABE2C8AE75}" type="slidenum">
              <a:rPr lang="en-US" smtClean="0"/>
              <a:t>32</a:t>
            </a:fld>
            <a:endParaRPr lang="en-US"/>
          </a:p>
        </p:txBody>
      </p:sp>
    </p:spTree>
    <p:extLst>
      <p:ext uri="{BB962C8B-B14F-4D97-AF65-F5344CB8AC3E}">
        <p14:creationId xmlns:p14="http://schemas.microsoft.com/office/powerpoint/2010/main" val="25027825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35</a:t>
            </a:fld>
            <a:endParaRPr lang="en-US"/>
          </a:p>
        </p:txBody>
      </p:sp>
    </p:spTree>
    <p:extLst>
      <p:ext uri="{BB962C8B-B14F-4D97-AF65-F5344CB8AC3E}">
        <p14:creationId xmlns:p14="http://schemas.microsoft.com/office/powerpoint/2010/main" val="104188224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have key words that represent the professions. However, different set of keywords are used for similar kind of jobs or we cannot search jobs thematically like fashion related or plumbing related.</a:t>
            </a:r>
          </a:p>
          <a:p>
            <a:endParaRPr lang="en-US" dirty="0"/>
          </a:p>
          <a:p>
            <a:r>
              <a:rPr lang="en-US" dirty="0"/>
              <a:t>Thus, we can cluster the professions based on the meaning of the keywords and add themes to the clusters manually. This could help in hierarchical organization of the profession as well</a:t>
            </a:r>
          </a:p>
          <a:p>
            <a:endParaRPr lang="en-US" dirty="0"/>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37</a:t>
            </a:fld>
            <a:endParaRPr lang="en-US"/>
          </a:p>
        </p:txBody>
      </p:sp>
    </p:spTree>
    <p:extLst>
      <p:ext uri="{BB962C8B-B14F-4D97-AF65-F5344CB8AC3E}">
        <p14:creationId xmlns:p14="http://schemas.microsoft.com/office/powerpoint/2010/main" val="28158006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second idea is to visualize the current dataset spatially and enable text based search.</a:t>
            </a:r>
          </a:p>
        </p:txBody>
      </p:sp>
      <p:sp>
        <p:nvSpPr>
          <p:cNvPr id="4" name="Slide Number Placeholder 3"/>
          <p:cNvSpPr>
            <a:spLocks noGrp="1"/>
          </p:cNvSpPr>
          <p:nvPr>
            <p:ph type="sldNum" sz="quarter" idx="5"/>
          </p:nvPr>
        </p:nvSpPr>
        <p:spPr/>
        <p:txBody>
          <a:bodyPr/>
          <a:lstStyle/>
          <a:p>
            <a:fld id="{B4F27429-2D61-43B3-A9D9-4EABE2C8AE75}" type="slidenum">
              <a:rPr lang="en-US" smtClean="0"/>
              <a:t>38</a:t>
            </a:fld>
            <a:endParaRPr lang="en-US"/>
          </a:p>
        </p:txBody>
      </p:sp>
    </p:spTree>
    <p:extLst>
      <p:ext uri="{BB962C8B-B14F-4D97-AF65-F5344CB8AC3E}">
        <p14:creationId xmlns:p14="http://schemas.microsoft.com/office/powerpoint/2010/main" val="32844993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aim of the platform is to visualize this dataset spatially and provide option to search for people based on the jobs. Such platform can help in tracing the evolution of the district.</a:t>
            </a:r>
          </a:p>
        </p:txBody>
      </p:sp>
      <p:sp>
        <p:nvSpPr>
          <p:cNvPr id="4" name="Slide Number Placeholder 3"/>
          <p:cNvSpPr>
            <a:spLocks noGrp="1"/>
          </p:cNvSpPr>
          <p:nvPr>
            <p:ph type="sldNum" sz="quarter" idx="5"/>
          </p:nvPr>
        </p:nvSpPr>
        <p:spPr/>
        <p:txBody>
          <a:bodyPr/>
          <a:lstStyle/>
          <a:p>
            <a:fld id="{B4F27429-2D61-43B3-A9D9-4EABE2C8AE75}" type="slidenum">
              <a:rPr lang="en-US" smtClean="0"/>
              <a:t>39</a:t>
            </a:fld>
            <a:endParaRPr lang="en-US"/>
          </a:p>
        </p:txBody>
      </p:sp>
    </p:spTree>
    <p:extLst>
      <p:ext uri="{BB962C8B-B14F-4D97-AF65-F5344CB8AC3E}">
        <p14:creationId xmlns:p14="http://schemas.microsoft.com/office/powerpoint/2010/main" val="264257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Isabella and her team has taken up the duty to extract the data from the address directories (</a:t>
            </a:r>
            <a:r>
              <a:rPr lang="en-US" dirty="0" err="1"/>
              <a:t>Bottins</a:t>
            </a:r>
            <a:r>
              <a:rPr lang="en-US" dirty="0"/>
              <a:t> as we call them) for the years between 1839 and 1922. There were 56 directories in those 89 years which corresponded to 27,000 pages. This data was available on Gallica. They have downloaded and extract the data into a table format.</a:t>
            </a:r>
          </a:p>
        </p:txBody>
      </p:sp>
      <p:sp>
        <p:nvSpPr>
          <p:cNvPr id="4" name="Slide Number Placeholder 3"/>
          <p:cNvSpPr>
            <a:spLocks noGrp="1"/>
          </p:cNvSpPr>
          <p:nvPr>
            <p:ph type="sldNum" sz="quarter" idx="5"/>
          </p:nvPr>
        </p:nvSpPr>
        <p:spPr/>
        <p:txBody>
          <a:bodyPr/>
          <a:lstStyle/>
          <a:p>
            <a:fld id="{B4F27429-2D61-43B3-A9D9-4EABE2C8AE75}" type="slidenum">
              <a:rPr lang="en-US" smtClean="0"/>
              <a:t>4</a:t>
            </a:fld>
            <a:endParaRPr lang="en-US"/>
          </a:p>
        </p:txBody>
      </p:sp>
    </p:spTree>
    <p:extLst>
      <p:ext uri="{BB962C8B-B14F-4D97-AF65-F5344CB8AC3E}">
        <p14:creationId xmlns:p14="http://schemas.microsoft.com/office/powerpoint/2010/main" val="28594492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the page was scanned to obtain the text and then the text was separated in to a table resulting in nearly 4 million of lines for the entire Paris.</a:t>
            </a:r>
          </a:p>
        </p:txBody>
      </p:sp>
      <p:sp>
        <p:nvSpPr>
          <p:cNvPr id="4" name="Slide Number Placeholder 3"/>
          <p:cNvSpPr>
            <a:spLocks noGrp="1"/>
          </p:cNvSpPr>
          <p:nvPr>
            <p:ph type="sldNum" sz="quarter" idx="5"/>
          </p:nvPr>
        </p:nvSpPr>
        <p:spPr/>
        <p:txBody>
          <a:bodyPr/>
          <a:lstStyle/>
          <a:p>
            <a:fld id="{B4F27429-2D61-43B3-A9D9-4EABE2C8AE75}" type="slidenum">
              <a:rPr lang="en-US" smtClean="0"/>
              <a:t>6</a:t>
            </a:fld>
            <a:endParaRPr lang="en-US"/>
          </a:p>
        </p:txBody>
      </p:sp>
    </p:spTree>
    <p:extLst>
      <p:ext uri="{BB962C8B-B14F-4D97-AF65-F5344CB8AC3E}">
        <p14:creationId xmlns:p14="http://schemas.microsoft.com/office/powerpoint/2010/main" val="23475862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subset of data corresponding to Richelieu district was extracted from the above </a:t>
            </a:r>
            <a:r>
              <a:rPr lang="en-US" dirty="0" err="1"/>
              <a:t>OCRized</a:t>
            </a:r>
            <a:r>
              <a:rPr lang="en-US" dirty="0"/>
              <a:t> data.</a:t>
            </a:r>
          </a:p>
          <a:p>
            <a:pPr lvl="1"/>
            <a:r>
              <a:rPr lang="en-US" dirty="0"/>
              <a:t>Separated 200,000 address corresponding to Richelieu district and</a:t>
            </a:r>
          </a:p>
          <a:p>
            <a:pPr lvl="1"/>
            <a:r>
              <a:rPr lang="en-US" dirty="0"/>
              <a:t>Geo referenced the addresses by providing a latitude and longitude.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summary, they scanned 56 directories, obtained 4.5 million addresses. Extracted 200,000 addresses representing 75,000 unique people in the Richelieu district from 1839 to 1922.</a:t>
            </a:r>
          </a:p>
          <a:p>
            <a:endParaRPr lang="en-US" dirty="0"/>
          </a:p>
        </p:txBody>
      </p:sp>
      <p:sp>
        <p:nvSpPr>
          <p:cNvPr id="4" name="Slide Number Placeholder 3"/>
          <p:cNvSpPr>
            <a:spLocks noGrp="1"/>
          </p:cNvSpPr>
          <p:nvPr>
            <p:ph type="sldNum" sz="quarter" idx="5"/>
          </p:nvPr>
        </p:nvSpPr>
        <p:spPr/>
        <p:txBody>
          <a:bodyPr/>
          <a:lstStyle/>
          <a:p>
            <a:fld id="{B4F27429-2D61-43B3-A9D9-4EABE2C8AE75}" type="slidenum">
              <a:rPr lang="en-US" smtClean="0"/>
              <a:t>7</a:t>
            </a:fld>
            <a:endParaRPr lang="en-US"/>
          </a:p>
        </p:txBody>
      </p:sp>
    </p:spTree>
    <p:extLst>
      <p:ext uri="{BB962C8B-B14F-4D97-AF65-F5344CB8AC3E}">
        <p14:creationId xmlns:p14="http://schemas.microsoft.com/office/powerpoint/2010/main" val="22832710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un dealt part of the previous phase of the project was cleaning the professions across years. This will hinder us from searching for people based on profession.</a:t>
            </a:r>
          </a:p>
          <a:p>
            <a:r>
              <a:rPr lang="en-US" dirty="0"/>
              <a:t>At the same time, abbreviations were used to save space.</a:t>
            </a:r>
          </a:p>
        </p:txBody>
      </p:sp>
      <p:sp>
        <p:nvSpPr>
          <p:cNvPr id="4" name="Slide Number Placeholder 3"/>
          <p:cNvSpPr>
            <a:spLocks noGrp="1"/>
          </p:cNvSpPr>
          <p:nvPr>
            <p:ph type="sldNum" sz="quarter" idx="5"/>
          </p:nvPr>
        </p:nvSpPr>
        <p:spPr/>
        <p:txBody>
          <a:bodyPr/>
          <a:lstStyle/>
          <a:p>
            <a:fld id="{B4F27429-2D61-43B3-A9D9-4EABE2C8AE75}" type="slidenum">
              <a:rPr lang="en-US" smtClean="0"/>
              <a:t>8</a:t>
            </a:fld>
            <a:endParaRPr lang="en-US"/>
          </a:p>
        </p:txBody>
      </p:sp>
    </p:spTree>
    <p:extLst>
      <p:ext uri="{BB962C8B-B14F-4D97-AF65-F5344CB8AC3E}">
        <p14:creationId xmlns:p14="http://schemas.microsoft.com/office/powerpoint/2010/main" val="63149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see what was the end of Phase 1 of the project.</a:t>
            </a:r>
          </a:p>
        </p:txBody>
      </p:sp>
      <p:sp>
        <p:nvSpPr>
          <p:cNvPr id="4" name="Slide Number Placeholder 3"/>
          <p:cNvSpPr>
            <a:spLocks noGrp="1"/>
          </p:cNvSpPr>
          <p:nvPr>
            <p:ph type="sldNum" sz="quarter" idx="5"/>
          </p:nvPr>
        </p:nvSpPr>
        <p:spPr/>
        <p:txBody>
          <a:bodyPr/>
          <a:lstStyle/>
          <a:p>
            <a:fld id="{B4F27429-2D61-43B3-A9D9-4EABE2C8AE75}" type="slidenum">
              <a:rPr lang="en-US" smtClean="0"/>
              <a:t>9</a:t>
            </a:fld>
            <a:endParaRPr lang="en-US"/>
          </a:p>
        </p:txBody>
      </p:sp>
    </p:spTree>
    <p:extLst>
      <p:ext uri="{BB962C8B-B14F-4D97-AF65-F5344CB8AC3E}">
        <p14:creationId xmlns:p14="http://schemas.microsoft.com/office/powerpoint/2010/main" val="26770750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continuation with previous phase, this internship was planned with 3 ideas. First, normalization and cleaning of the profession so that there appear similar across years. Secondly, make available the data of the 200,000 lines of data for Richelieu district with the cleaned professions and geo referencing to the public by publishing it to a data repository.</a:t>
            </a:r>
          </a:p>
        </p:txBody>
      </p:sp>
      <p:sp>
        <p:nvSpPr>
          <p:cNvPr id="4" name="Slide Number Placeholder 3"/>
          <p:cNvSpPr>
            <a:spLocks noGrp="1"/>
          </p:cNvSpPr>
          <p:nvPr>
            <p:ph type="sldNum" sz="quarter" idx="5"/>
          </p:nvPr>
        </p:nvSpPr>
        <p:spPr/>
        <p:txBody>
          <a:bodyPr/>
          <a:lstStyle/>
          <a:p>
            <a:fld id="{B4F27429-2D61-43B3-A9D9-4EABE2C8AE75}" type="slidenum">
              <a:rPr lang="en-US" smtClean="0"/>
              <a:t>10</a:t>
            </a:fld>
            <a:endParaRPr lang="en-US"/>
          </a:p>
        </p:txBody>
      </p:sp>
    </p:spTree>
    <p:extLst>
      <p:ext uri="{BB962C8B-B14F-4D97-AF65-F5344CB8AC3E}">
        <p14:creationId xmlns:p14="http://schemas.microsoft.com/office/powerpoint/2010/main" val="33463049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1740258" y="6320204"/>
            <a:ext cx="2743200" cy="365125"/>
          </a:xfrm>
          <a:prstGeom prst="rect">
            <a:avLst/>
          </a:prstGeom>
        </p:spPr>
        <p:txBody>
          <a:bodyPr/>
          <a:lstStyle/>
          <a:p>
            <a:fld id="{001971BF-54EA-460E-B68A-ACDADF8C3FE8}" type="datetime1">
              <a:rPr lang="en-US" smtClean="0"/>
              <a:t>10-Mar-22</a:t>
            </a:fld>
            <a:endParaRPr lang="en-US"/>
          </a:p>
        </p:txBody>
      </p:sp>
      <p:sp>
        <p:nvSpPr>
          <p:cNvPr id="5" name="Footer Placeholder 4"/>
          <p:cNvSpPr>
            <a:spLocks noGrp="1"/>
          </p:cNvSpPr>
          <p:nvPr>
            <p:ph type="ftr" sz="quarter" idx="11"/>
          </p:nvPr>
        </p:nvSpPr>
        <p:spPr/>
        <p:txBody>
          <a:bodyPr/>
          <a:lstStyle/>
          <a:p>
            <a:r>
              <a:rPr lang="en-US" dirty="0"/>
              <a:t>Enriching RICH Data | CC BY 4.0 24 | © Ravinithesh Annapureddy, Internship work at INHA, Sep, 2021 – Feb, 2022</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1546850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740258" y="6320204"/>
            <a:ext cx="2743200" cy="365125"/>
          </a:xfrm>
          <a:prstGeom prst="rect">
            <a:avLst/>
          </a:prstGeom>
        </p:spPr>
        <p:txBody>
          <a:bodyPr/>
          <a:lstStyle/>
          <a:p>
            <a:fld id="{4B294C5D-39A0-43F8-AA90-541715BEEEB5}" type="datetime1">
              <a:rPr lang="en-US" smtClean="0"/>
              <a:t>10-Mar-22</a:t>
            </a:fld>
            <a:endParaRPr lang="en-US"/>
          </a:p>
        </p:txBody>
      </p:sp>
      <p:sp>
        <p:nvSpPr>
          <p:cNvPr id="5" name="Footer Placeholder 4"/>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30652758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740258" y="6320204"/>
            <a:ext cx="2743200" cy="365125"/>
          </a:xfrm>
          <a:prstGeom prst="rect">
            <a:avLst/>
          </a:prstGeom>
        </p:spPr>
        <p:txBody>
          <a:bodyPr/>
          <a:lstStyle/>
          <a:p>
            <a:fld id="{1B9DE408-F930-44E5-A97F-ADD778231F3E}" type="datetime1">
              <a:rPr lang="en-US" smtClean="0"/>
              <a:t>10-Mar-22</a:t>
            </a:fld>
            <a:endParaRPr lang="en-US"/>
          </a:p>
        </p:txBody>
      </p:sp>
      <p:sp>
        <p:nvSpPr>
          <p:cNvPr id="5" name="Footer Placeholder 4"/>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1740780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740258" y="6320204"/>
            <a:ext cx="2743200" cy="365125"/>
          </a:xfrm>
          <a:prstGeom prst="rect">
            <a:avLst/>
          </a:prstGeom>
        </p:spPr>
        <p:txBody>
          <a:bodyPr/>
          <a:lstStyle/>
          <a:p>
            <a:fld id="{F3064C63-B7C3-48C0-AA65-01EAFA785C15}" type="datetime1">
              <a:rPr lang="en-US" smtClean="0"/>
              <a:t>10-Mar-22</a:t>
            </a:fld>
            <a:endParaRPr lang="en-US"/>
          </a:p>
        </p:txBody>
      </p:sp>
      <p:sp>
        <p:nvSpPr>
          <p:cNvPr id="5" name="Footer Placeholder 4"/>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5180247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1740258" y="6320204"/>
            <a:ext cx="2743200" cy="365125"/>
          </a:xfrm>
          <a:prstGeom prst="rect">
            <a:avLst/>
          </a:prstGeom>
        </p:spPr>
        <p:txBody>
          <a:bodyPr/>
          <a:lstStyle/>
          <a:p>
            <a:fld id="{9FAC3365-3212-43C9-A538-A6DEFD21E2B3}" type="datetime1">
              <a:rPr lang="en-US" smtClean="0"/>
              <a:t>10-Mar-22</a:t>
            </a:fld>
            <a:endParaRPr lang="en-US"/>
          </a:p>
        </p:txBody>
      </p:sp>
      <p:sp>
        <p:nvSpPr>
          <p:cNvPr id="5" name="Footer Placeholder 4"/>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39229721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a:xfrm>
            <a:off x="1740258" y="6320204"/>
            <a:ext cx="2743200" cy="365125"/>
          </a:xfrm>
          <a:prstGeom prst="rect">
            <a:avLst/>
          </a:prstGeom>
        </p:spPr>
        <p:txBody>
          <a:bodyPr/>
          <a:lstStyle/>
          <a:p>
            <a:fld id="{A35F5F02-437A-43B6-8946-483F178586E5}" type="datetime1">
              <a:rPr lang="en-US" smtClean="0"/>
              <a:t>10-Mar-22</a:t>
            </a:fld>
            <a:endParaRPr lang="en-US"/>
          </a:p>
        </p:txBody>
      </p:sp>
      <p:sp>
        <p:nvSpPr>
          <p:cNvPr id="6" name="Footer Placeholder 5"/>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8078434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a:xfrm>
            <a:off x="1740258" y="6320204"/>
            <a:ext cx="2743200" cy="365125"/>
          </a:xfrm>
          <a:prstGeom prst="rect">
            <a:avLst/>
          </a:prstGeom>
        </p:spPr>
        <p:txBody>
          <a:bodyPr/>
          <a:lstStyle/>
          <a:p>
            <a:fld id="{8A3E3E3C-E17B-4FE4-A251-B13E72396BFF}" type="datetime1">
              <a:rPr lang="en-US" smtClean="0"/>
              <a:t>10-Mar-22</a:t>
            </a:fld>
            <a:endParaRPr lang="en-US"/>
          </a:p>
        </p:txBody>
      </p:sp>
      <p:sp>
        <p:nvSpPr>
          <p:cNvPr id="8" name="Footer Placeholder 7"/>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908169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a:xfrm>
            <a:off x="1740258" y="6320204"/>
            <a:ext cx="2743200" cy="365125"/>
          </a:xfrm>
          <a:prstGeom prst="rect">
            <a:avLst/>
          </a:prstGeom>
        </p:spPr>
        <p:txBody>
          <a:bodyPr/>
          <a:lstStyle/>
          <a:p>
            <a:fld id="{053325E7-D1A1-48C3-80D9-5EC4D2991563}" type="datetime1">
              <a:rPr lang="en-US" smtClean="0"/>
              <a:t>10-Mar-22</a:t>
            </a:fld>
            <a:endParaRPr lang="en-US"/>
          </a:p>
        </p:txBody>
      </p:sp>
      <p:sp>
        <p:nvSpPr>
          <p:cNvPr id="4" name="Footer Placeholder 3"/>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8030360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1740258" y="6320204"/>
            <a:ext cx="2743200" cy="365125"/>
          </a:xfrm>
          <a:prstGeom prst="rect">
            <a:avLst/>
          </a:prstGeom>
        </p:spPr>
        <p:txBody>
          <a:bodyPr/>
          <a:lstStyle/>
          <a:p>
            <a:fld id="{35381B5F-EB04-4420-B9A2-F4AB529C81CC}" type="datetime1">
              <a:rPr lang="en-US" smtClean="0"/>
              <a:t>10-Mar-22</a:t>
            </a:fld>
            <a:endParaRPr lang="en-US"/>
          </a:p>
        </p:txBody>
      </p:sp>
      <p:sp>
        <p:nvSpPr>
          <p:cNvPr id="3" name="Footer Placeholder 2"/>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1187261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740258" y="6320204"/>
            <a:ext cx="2743200" cy="365125"/>
          </a:xfrm>
          <a:prstGeom prst="rect">
            <a:avLst/>
          </a:prstGeom>
        </p:spPr>
        <p:txBody>
          <a:bodyPr/>
          <a:lstStyle/>
          <a:p>
            <a:fld id="{AFE85692-FB9E-4B8A-8FD2-EF5134E3F04F}" type="datetime1">
              <a:rPr lang="en-US" smtClean="0"/>
              <a:t>10-Mar-22</a:t>
            </a:fld>
            <a:endParaRPr lang="en-US"/>
          </a:p>
        </p:txBody>
      </p:sp>
      <p:sp>
        <p:nvSpPr>
          <p:cNvPr id="6" name="Footer Placeholder 5"/>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30646498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740258" y="6320204"/>
            <a:ext cx="2743200" cy="365125"/>
          </a:xfrm>
          <a:prstGeom prst="rect">
            <a:avLst/>
          </a:prstGeom>
        </p:spPr>
        <p:txBody>
          <a:bodyPr/>
          <a:lstStyle/>
          <a:p>
            <a:fld id="{E96DDC4D-8727-45D4-9864-1E71B8F35AD7}" type="datetime1">
              <a:rPr lang="en-US" smtClean="0"/>
              <a:t>10-Mar-22</a:t>
            </a:fld>
            <a:endParaRPr lang="en-US"/>
          </a:p>
        </p:txBody>
      </p:sp>
      <p:sp>
        <p:nvSpPr>
          <p:cNvPr id="6" name="Footer Placeholder 5"/>
          <p:cNvSpPr>
            <a:spLocks noGrp="1"/>
          </p:cNvSpPr>
          <p:nvPr>
            <p:ph type="ftr" sz="quarter" idx="11"/>
          </p:nvPr>
        </p:nvSpPr>
        <p:spPr/>
        <p:txBody>
          <a:bodyPr/>
          <a:lstStyle/>
          <a:p>
            <a:r>
              <a:rPr lang="en-US"/>
              <a:t>Enriching RICH Data | CC BY 4.0 24 | © Ravinithesh Annapureddy, Internship work at INHA, Sep, 2021 – Feb, 2022</a:t>
            </a:r>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DA89CB31-F519-4D12-A089-D2FF3EB03E77}" type="slidenum">
              <a:rPr lang="en-US" smtClean="0"/>
              <a:t>‹#›</a:t>
            </a:fld>
            <a:endParaRPr lang="en-US"/>
          </a:p>
        </p:txBody>
      </p:sp>
    </p:spTree>
    <p:extLst>
      <p:ext uri="{BB962C8B-B14F-4D97-AF65-F5344CB8AC3E}">
        <p14:creationId xmlns:p14="http://schemas.microsoft.com/office/powerpoint/2010/main" val="31837976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838199" y="6311900"/>
            <a:ext cx="5518639"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Enriching RICH Data | CC BY 4.0 24 | © Ravinithesh Annapureddy, Internship work at INHA, Sep, 2021 – Feb, 2022</a:t>
            </a:r>
          </a:p>
        </p:txBody>
      </p:sp>
      <p:pic>
        <p:nvPicPr>
          <p:cNvPr id="7" name="Picture 6">
            <a:extLst>
              <a:ext uri="{FF2B5EF4-FFF2-40B4-BE49-F238E27FC236}">
                <a16:creationId xmlns:a16="http://schemas.microsoft.com/office/drawing/2014/main" id="{E0412980-0BB2-4C8E-A427-C9872003A35A}"/>
              </a:ext>
            </a:extLst>
          </p:cNvPr>
          <p:cNvPicPr>
            <a:picLocks noChangeAspect="1"/>
          </p:cNvPicPr>
          <p:nvPr userDrawn="1"/>
        </p:nvPicPr>
        <p:blipFill>
          <a:blip r:embed="rId13">
            <a:extLst>
              <a:ext uri="{28A0092B-C50C-407E-A947-70E740481C1C}">
                <a14:useLocalDpi xmlns:a14="http://schemas.microsoft.com/office/drawing/2010/main" val="0"/>
              </a:ext>
            </a:extLst>
          </a:blip>
          <a:stretch>
            <a:fillRect/>
          </a:stretch>
        </p:blipFill>
        <p:spPr>
          <a:xfrm>
            <a:off x="9662746" y="180975"/>
            <a:ext cx="2418610" cy="857749"/>
          </a:xfrm>
          <a:prstGeom prst="rect">
            <a:avLst/>
          </a:prstGeom>
        </p:spPr>
      </p:pic>
      <p:sp>
        <p:nvSpPr>
          <p:cNvPr id="8" name="Footer Placeholder 4">
            <a:extLst>
              <a:ext uri="{FF2B5EF4-FFF2-40B4-BE49-F238E27FC236}">
                <a16:creationId xmlns:a16="http://schemas.microsoft.com/office/drawing/2014/main" id="{F2613E4E-C2F5-4E60-AF30-CF3AF50A6487}"/>
              </a:ext>
            </a:extLst>
          </p:cNvPr>
          <p:cNvSpPr txBox="1">
            <a:spLocks/>
          </p:cNvSpPr>
          <p:nvPr userDrawn="1"/>
        </p:nvSpPr>
        <p:spPr>
          <a:xfrm>
            <a:off x="7338646" y="6321912"/>
            <a:ext cx="4015154"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sp>
        <p:nvSpPr>
          <p:cNvPr id="9" name="Footer Placeholder 4">
            <a:extLst>
              <a:ext uri="{FF2B5EF4-FFF2-40B4-BE49-F238E27FC236}">
                <a16:creationId xmlns:a16="http://schemas.microsoft.com/office/drawing/2014/main" id="{8951BC1B-A529-4723-9084-5AEAC6102260}"/>
              </a:ext>
            </a:extLst>
          </p:cNvPr>
          <p:cNvSpPr txBox="1">
            <a:spLocks/>
          </p:cNvSpPr>
          <p:nvPr userDrawn="1"/>
        </p:nvSpPr>
        <p:spPr>
          <a:xfrm>
            <a:off x="6559062" y="6316906"/>
            <a:ext cx="5155222" cy="365125"/>
          </a:xfrm>
          <a:prstGeom prst="rect">
            <a:avLst/>
          </a:prstGeom>
        </p:spPr>
        <p:txBody>
          <a:bodyPr vert="horz" lIns="91440" tIns="45720" rIns="91440" bIns="45720" rtlCol="0" anchor="ctr"/>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endParaRPr lang="en-US" dirty="0"/>
          </a:p>
        </p:txBody>
      </p:sp>
      <p:pic>
        <p:nvPicPr>
          <p:cNvPr id="1026" name="Picture 2">
            <a:extLst>
              <a:ext uri="{FF2B5EF4-FFF2-40B4-BE49-F238E27FC236}">
                <a16:creationId xmlns:a16="http://schemas.microsoft.com/office/drawing/2014/main" id="{8E009C23-64FC-407F-B899-4EDD65898CC9}"/>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10049608" y="6328882"/>
            <a:ext cx="1304192" cy="456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4064474"/>
      </p:ext>
    </p:extLst>
  </p:cSld>
  <p:clrMap bg1="dk1" tx1="lt1" bg2="dk2" tx2="lt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6.emf"/><Relationship Id="rId4" Type="http://schemas.openxmlformats.org/officeDocument/2006/relationships/image" Target="../media/image5.emf"/></Relationships>
</file>

<file path=ppt/slides/_rels/slide7.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F0A7C-3CA4-47AC-BE48-6EC9B9D3A4AD}"/>
              </a:ext>
            </a:extLst>
          </p:cNvPr>
          <p:cNvSpPr>
            <a:spLocks noGrp="1"/>
          </p:cNvSpPr>
          <p:nvPr>
            <p:ph type="ctrTitle"/>
          </p:nvPr>
        </p:nvSpPr>
        <p:spPr/>
        <p:txBody>
          <a:bodyPr/>
          <a:lstStyle/>
          <a:p>
            <a:r>
              <a:rPr lang="en-US" dirty="0"/>
              <a:t>Enriching RICH Data</a:t>
            </a:r>
          </a:p>
        </p:txBody>
      </p:sp>
      <p:sp>
        <p:nvSpPr>
          <p:cNvPr id="3" name="Subtitle 2">
            <a:extLst>
              <a:ext uri="{FF2B5EF4-FFF2-40B4-BE49-F238E27FC236}">
                <a16:creationId xmlns:a16="http://schemas.microsoft.com/office/drawing/2014/main" id="{D1907745-45DA-4BE6-BA81-103EEA926EF8}"/>
              </a:ext>
            </a:extLst>
          </p:cNvPr>
          <p:cNvSpPr>
            <a:spLocks noGrp="1"/>
          </p:cNvSpPr>
          <p:nvPr>
            <p:ph type="subTitle" idx="1"/>
          </p:nvPr>
        </p:nvSpPr>
        <p:spPr/>
        <p:txBody>
          <a:bodyPr/>
          <a:lstStyle/>
          <a:p>
            <a:r>
              <a:rPr lang="en-US" dirty="0"/>
              <a:t>Richelieu. </a:t>
            </a:r>
            <a:r>
              <a:rPr lang="en-US" dirty="0" err="1"/>
              <a:t>Histoire</a:t>
            </a:r>
            <a:r>
              <a:rPr lang="en-US" dirty="0"/>
              <a:t> du quartier</a:t>
            </a:r>
          </a:p>
          <a:p>
            <a:r>
              <a:rPr lang="en-US" sz="2000" dirty="0"/>
              <a:t>Ravinithesh (EPFL)</a:t>
            </a:r>
            <a:br>
              <a:rPr lang="en-US" dirty="0"/>
            </a:br>
            <a:r>
              <a:rPr lang="en-US" sz="2000" dirty="0"/>
              <a:t>Intern at INHA</a:t>
            </a:r>
            <a:endParaRPr lang="en-US" dirty="0"/>
          </a:p>
        </p:txBody>
      </p:sp>
      <p:sp>
        <p:nvSpPr>
          <p:cNvPr id="9" name="Footer Placeholder 8">
            <a:extLst>
              <a:ext uri="{FF2B5EF4-FFF2-40B4-BE49-F238E27FC236}">
                <a16:creationId xmlns:a16="http://schemas.microsoft.com/office/drawing/2014/main" id="{AA058186-4175-4D1D-BBDC-97B2370C35B1}"/>
              </a:ext>
            </a:extLst>
          </p:cNvPr>
          <p:cNvSpPr>
            <a:spLocks noGrp="1"/>
          </p:cNvSpPr>
          <p:nvPr>
            <p:ph type="ftr" sz="quarter" idx="11"/>
          </p:nvPr>
        </p:nvSpPr>
        <p:spPr/>
        <p:txBody>
          <a:bodyPr/>
          <a:lstStyle/>
          <a:p>
            <a:r>
              <a:rPr lang="en-US" dirty="0"/>
              <a:t>Enriching RICH Data | CC BY 4.0 24 | © Ravinithesh Annapureddy, </a:t>
            </a:r>
          </a:p>
          <a:p>
            <a:r>
              <a:rPr lang="en-US" dirty="0"/>
              <a:t>Internship work at INHA, Sep, 2021 – Feb, 2022</a:t>
            </a:r>
          </a:p>
        </p:txBody>
      </p:sp>
    </p:spTree>
    <p:extLst>
      <p:ext uri="{BB962C8B-B14F-4D97-AF65-F5344CB8AC3E}">
        <p14:creationId xmlns:p14="http://schemas.microsoft.com/office/powerpoint/2010/main" val="2319022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6B70E-3542-4D47-A01F-2264216BD8F5}"/>
              </a:ext>
            </a:extLst>
          </p:cNvPr>
          <p:cNvSpPr>
            <a:spLocks noGrp="1"/>
          </p:cNvSpPr>
          <p:nvPr>
            <p:ph type="title"/>
          </p:nvPr>
        </p:nvSpPr>
        <p:spPr/>
        <p:txBody>
          <a:bodyPr/>
          <a:lstStyle/>
          <a:p>
            <a:r>
              <a:rPr lang="en-US" dirty="0"/>
              <a:t>Objective</a:t>
            </a:r>
          </a:p>
        </p:txBody>
      </p:sp>
      <p:sp>
        <p:nvSpPr>
          <p:cNvPr id="3" name="Content Placeholder 2">
            <a:extLst>
              <a:ext uri="{FF2B5EF4-FFF2-40B4-BE49-F238E27FC236}">
                <a16:creationId xmlns:a16="http://schemas.microsoft.com/office/drawing/2014/main" id="{237F96FC-4B8E-48ED-8783-14C244062B72}"/>
              </a:ext>
            </a:extLst>
          </p:cNvPr>
          <p:cNvSpPr>
            <a:spLocks noGrp="1"/>
          </p:cNvSpPr>
          <p:nvPr>
            <p:ph idx="1"/>
          </p:nvPr>
        </p:nvSpPr>
        <p:spPr/>
        <p:txBody>
          <a:bodyPr/>
          <a:lstStyle/>
          <a:p>
            <a:r>
              <a:rPr lang="en-US" dirty="0"/>
              <a:t>Normalization and alignment of data from directory extraction</a:t>
            </a:r>
          </a:p>
          <a:p>
            <a:r>
              <a:rPr lang="en-US" dirty="0"/>
              <a:t>Migration of the Directory data to a public data repository </a:t>
            </a:r>
          </a:p>
        </p:txBody>
      </p:sp>
      <p:sp>
        <p:nvSpPr>
          <p:cNvPr id="5" name="Footer Placeholder 4">
            <a:extLst>
              <a:ext uri="{FF2B5EF4-FFF2-40B4-BE49-F238E27FC236}">
                <a16:creationId xmlns:a16="http://schemas.microsoft.com/office/drawing/2014/main" id="{7C83D2E6-1FA9-48C7-9090-AFBB3DA0639F}"/>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0471252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A722B-11BB-4F8D-BFF4-62BDF92FE7B2}"/>
              </a:ext>
            </a:extLst>
          </p:cNvPr>
          <p:cNvSpPr>
            <a:spLocks noGrp="1"/>
          </p:cNvSpPr>
          <p:nvPr>
            <p:ph type="title"/>
          </p:nvPr>
        </p:nvSpPr>
        <p:spPr/>
        <p:txBody>
          <a:bodyPr/>
          <a:lstStyle/>
          <a:p>
            <a:r>
              <a:rPr lang="en-US" dirty="0"/>
              <a:t>Work</a:t>
            </a:r>
          </a:p>
        </p:txBody>
      </p:sp>
      <p:sp>
        <p:nvSpPr>
          <p:cNvPr id="3" name="Text Placeholder 2">
            <a:extLst>
              <a:ext uri="{FF2B5EF4-FFF2-40B4-BE49-F238E27FC236}">
                <a16:creationId xmlns:a16="http://schemas.microsoft.com/office/drawing/2014/main" id="{1520E4F4-E78A-4B4B-8ECF-F2E2295E9E72}"/>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C0D9CC02-AF42-4341-8E6A-793082390325}"/>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4876329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820E17-A777-440E-93F8-3382277BD6E8}"/>
              </a:ext>
            </a:extLst>
          </p:cNvPr>
          <p:cNvSpPr>
            <a:spLocks noGrp="1"/>
          </p:cNvSpPr>
          <p:nvPr>
            <p:ph type="title"/>
          </p:nvPr>
        </p:nvSpPr>
        <p:spPr/>
        <p:txBody>
          <a:bodyPr/>
          <a:lstStyle/>
          <a:p>
            <a:r>
              <a:rPr lang="en-US" dirty="0"/>
              <a:t>Tasks</a:t>
            </a:r>
          </a:p>
        </p:txBody>
      </p:sp>
      <p:sp>
        <p:nvSpPr>
          <p:cNvPr id="3" name="Content Placeholder 2">
            <a:extLst>
              <a:ext uri="{FF2B5EF4-FFF2-40B4-BE49-F238E27FC236}">
                <a16:creationId xmlns:a16="http://schemas.microsoft.com/office/drawing/2014/main" id="{C44A5E7B-FE36-4462-89F0-4674967388AF}"/>
              </a:ext>
            </a:extLst>
          </p:cNvPr>
          <p:cNvSpPr>
            <a:spLocks noGrp="1"/>
          </p:cNvSpPr>
          <p:nvPr>
            <p:ph idx="1"/>
          </p:nvPr>
        </p:nvSpPr>
        <p:spPr/>
        <p:txBody>
          <a:bodyPr/>
          <a:lstStyle/>
          <a:p>
            <a:pPr marL="514350" indent="-514350">
              <a:buFont typeface="+mj-lt"/>
              <a:buAutoNum type="arabicPeriod"/>
            </a:pPr>
            <a:r>
              <a:rPr lang="en-US" dirty="0"/>
              <a:t>Improve the data to enable text based search</a:t>
            </a:r>
          </a:p>
          <a:p>
            <a:pPr lvl="1"/>
            <a:r>
              <a:rPr lang="en-US" dirty="0"/>
              <a:t>Creating tags based on profession for each row of the data and using these tags to match the search keyword.</a:t>
            </a:r>
          </a:p>
          <a:p>
            <a:pPr lvl="1"/>
            <a:r>
              <a:rPr lang="en-US" dirty="0"/>
              <a:t>The tags shall overcome the spelling and matching errors and reduce the computation time</a:t>
            </a:r>
          </a:p>
          <a:p>
            <a:pPr marL="514350" indent="-514350">
              <a:buFont typeface="+mj-lt"/>
              <a:buAutoNum type="arabicPeriod"/>
            </a:pPr>
            <a:r>
              <a:rPr lang="en-US" dirty="0"/>
              <a:t>Publication of the data</a:t>
            </a:r>
          </a:p>
          <a:p>
            <a:pPr lvl="1"/>
            <a:r>
              <a:rPr lang="en-US" dirty="0"/>
              <a:t>Make available the dataset to public.</a:t>
            </a:r>
          </a:p>
        </p:txBody>
      </p:sp>
      <p:sp>
        <p:nvSpPr>
          <p:cNvPr id="5" name="Footer Placeholder 4">
            <a:extLst>
              <a:ext uri="{FF2B5EF4-FFF2-40B4-BE49-F238E27FC236}">
                <a16:creationId xmlns:a16="http://schemas.microsoft.com/office/drawing/2014/main" id="{CE5D5412-DED7-4F19-A7C9-B480395FBE85}"/>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8643192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4FB38-200A-44C9-8C06-2CF4DFC337D9}"/>
              </a:ext>
            </a:extLst>
          </p:cNvPr>
          <p:cNvSpPr>
            <a:spLocks noGrp="1"/>
          </p:cNvSpPr>
          <p:nvPr>
            <p:ph type="title"/>
          </p:nvPr>
        </p:nvSpPr>
        <p:spPr/>
        <p:txBody>
          <a:bodyPr/>
          <a:lstStyle/>
          <a:p>
            <a:r>
              <a:rPr lang="en-US" dirty="0"/>
              <a:t>Tags Generation</a:t>
            </a:r>
          </a:p>
        </p:txBody>
      </p:sp>
      <p:sp>
        <p:nvSpPr>
          <p:cNvPr id="3" name="Text Placeholder 2">
            <a:extLst>
              <a:ext uri="{FF2B5EF4-FFF2-40B4-BE49-F238E27FC236}">
                <a16:creationId xmlns:a16="http://schemas.microsoft.com/office/drawing/2014/main" id="{8224B8AC-01C7-412B-BFE8-5EC74F170C1A}"/>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91B90811-B2C2-46DA-82D0-1B9B68D4303B}"/>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6819716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B8F380-50C7-4088-AF2A-765D7EA23396}"/>
              </a:ext>
            </a:extLst>
          </p:cNvPr>
          <p:cNvSpPr>
            <a:spLocks noGrp="1"/>
          </p:cNvSpPr>
          <p:nvPr>
            <p:ph type="title"/>
          </p:nvPr>
        </p:nvSpPr>
        <p:spPr/>
        <p:txBody>
          <a:bodyPr/>
          <a:lstStyle/>
          <a:p>
            <a:r>
              <a:rPr lang="en-US" dirty="0"/>
              <a:t>Some Professions</a:t>
            </a:r>
          </a:p>
        </p:txBody>
      </p:sp>
      <p:sp>
        <p:nvSpPr>
          <p:cNvPr id="3" name="Content Placeholder 2">
            <a:extLst>
              <a:ext uri="{FF2B5EF4-FFF2-40B4-BE49-F238E27FC236}">
                <a16:creationId xmlns:a16="http://schemas.microsoft.com/office/drawing/2014/main" id="{AC0E234C-7937-4EAE-A50A-562D2939F83F}"/>
              </a:ext>
            </a:extLst>
          </p:cNvPr>
          <p:cNvSpPr>
            <a:spLocks noGrp="1"/>
          </p:cNvSpPr>
          <p:nvPr>
            <p:ph idx="1"/>
          </p:nvPr>
        </p:nvSpPr>
        <p:spPr/>
        <p:txBody>
          <a:bodyPr>
            <a:normAutofit fontScale="92500" lnSpcReduction="10000"/>
          </a:bodyPr>
          <a:lstStyle/>
          <a:p>
            <a:pPr marL="514350" indent="-514350">
              <a:buFont typeface="+mj-lt"/>
              <a:buAutoNum type="arabicPeriod"/>
            </a:pPr>
            <a:r>
              <a:rPr lang="fr-FR" sz="1600" dirty="0"/>
              <a:t>hôtel et vins</a:t>
            </a:r>
          </a:p>
          <a:p>
            <a:pPr marL="514350" indent="-514350">
              <a:buFont typeface="+mj-lt"/>
              <a:buAutoNum type="arabicPeriod"/>
            </a:pPr>
            <a:r>
              <a:rPr lang="fr-FR" sz="1600" dirty="0"/>
              <a:t>vins fins</a:t>
            </a:r>
          </a:p>
          <a:p>
            <a:pPr marL="514350" indent="-514350">
              <a:buFont typeface="+mj-lt"/>
              <a:buAutoNum type="arabicPeriod"/>
            </a:pPr>
            <a:r>
              <a:rPr lang="fr-FR" sz="1600" dirty="0"/>
              <a:t>épicier</a:t>
            </a:r>
          </a:p>
          <a:p>
            <a:pPr marL="514350" indent="-514350">
              <a:buFont typeface="+mj-lt"/>
              <a:buAutoNum type="arabicPeriod"/>
            </a:pPr>
            <a:r>
              <a:rPr lang="fr-FR" sz="1600" dirty="0"/>
              <a:t>g. ¥premier présidant à la cour des comptes</a:t>
            </a:r>
          </a:p>
          <a:p>
            <a:pPr marL="514350" indent="-514350">
              <a:buFont typeface="+mj-lt"/>
              <a:buAutoNum type="arabicPeriod"/>
            </a:pPr>
            <a:r>
              <a:rPr lang="fr-FR" sz="1600" dirty="0" err="1"/>
              <a:t>fab</a:t>
            </a:r>
            <a:r>
              <a:rPr lang="fr-FR" sz="1600" dirty="0"/>
              <a:t>. de châles et confections pour dames</a:t>
            </a:r>
          </a:p>
          <a:p>
            <a:pPr marL="514350" indent="-514350">
              <a:buFont typeface="+mj-lt"/>
              <a:buAutoNum type="arabicPeriod"/>
            </a:pPr>
            <a:r>
              <a:rPr lang="fr-CH" sz="1600" dirty="0"/>
              <a:t>hôtel </a:t>
            </a:r>
            <a:r>
              <a:rPr lang="fr-CH" sz="1600" dirty="0" err="1"/>
              <a:t>del'ancien</a:t>
            </a:r>
            <a:r>
              <a:rPr lang="fr-CH" sz="1600" dirty="0"/>
              <a:t> grand-cerf</a:t>
            </a:r>
          </a:p>
          <a:p>
            <a:pPr marL="514350" indent="-514350">
              <a:buFont typeface="+mj-lt"/>
              <a:buAutoNum type="arabicPeriod"/>
            </a:pPr>
            <a:r>
              <a:rPr lang="fr-FR" sz="1600" dirty="0" err="1"/>
              <a:t>rédact</a:t>
            </a:r>
            <a:r>
              <a:rPr lang="fr-FR" sz="1600" dirty="0"/>
              <a:t>. en chef et </a:t>
            </a:r>
            <a:r>
              <a:rPr lang="fr-FR" sz="1600" dirty="0" err="1"/>
              <a:t>propriét</a:t>
            </a:r>
            <a:r>
              <a:rPr lang="fr-FR" sz="1600" dirty="0"/>
              <a:t>. du journal </a:t>
            </a:r>
            <a:r>
              <a:rPr lang="fr-FR" sz="1600" dirty="0" err="1"/>
              <a:t>l’europe</a:t>
            </a:r>
            <a:r>
              <a:rPr lang="fr-FR" sz="1600" dirty="0"/>
              <a:t> </a:t>
            </a:r>
            <a:r>
              <a:rPr lang="fr-FR" sz="1600" dirty="0" err="1"/>
              <a:t>artistque</a:t>
            </a:r>
            <a:endParaRPr lang="en-US" sz="1600" dirty="0"/>
          </a:p>
          <a:p>
            <a:pPr marL="514350" indent="-514350">
              <a:buFont typeface="+mj-lt"/>
              <a:buAutoNum type="arabicPeriod"/>
            </a:pPr>
            <a:r>
              <a:rPr lang="fr-CH" sz="1600" dirty="0"/>
              <a:t>produits chimiques pour l'a. </a:t>
            </a:r>
            <a:r>
              <a:rPr lang="fr-CH" sz="1600" dirty="0" err="1"/>
              <a:t>griculture</a:t>
            </a:r>
            <a:endParaRPr lang="fr-CH" sz="1600" dirty="0"/>
          </a:p>
          <a:p>
            <a:pPr marL="514350" indent="-514350">
              <a:buFont typeface="+mj-lt"/>
              <a:buAutoNum type="arabicPeriod"/>
            </a:pPr>
            <a:r>
              <a:rPr lang="fr-CH" sz="1600" dirty="0" err="1"/>
              <a:t>bole</a:t>
            </a:r>
            <a:r>
              <a:rPr lang="fr-CH" sz="1600" dirty="0"/>
              <a:t>! et vins</a:t>
            </a:r>
          </a:p>
          <a:p>
            <a:pPr marL="514350" indent="-514350">
              <a:buFont typeface="+mj-lt"/>
              <a:buAutoNum type="arabicPeriod"/>
            </a:pPr>
            <a:r>
              <a:rPr lang="fr-FR" sz="1600" dirty="0"/>
              <a:t>{</a:t>
            </a:r>
            <a:r>
              <a:rPr lang="fr-FR" sz="1600" dirty="0" err="1"/>
              <a:t>picier</a:t>
            </a:r>
            <a:endParaRPr lang="fr-FR" sz="1600" dirty="0"/>
          </a:p>
          <a:p>
            <a:pPr marL="514350" indent="-514350">
              <a:buFont typeface="+mj-lt"/>
              <a:buAutoNum type="arabicPeriod"/>
            </a:pPr>
            <a:r>
              <a:rPr lang="fr-FR" sz="1600" dirty="0" err="1"/>
              <a:t>fabr</a:t>
            </a:r>
            <a:r>
              <a:rPr lang="fr-FR" sz="1600" dirty="0"/>
              <a:t>. de voitures</a:t>
            </a:r>
          </a:p>
          <a:p>
            <a:pPr marL="514350" indent="-514350">
              <a:buFont typeface="+mj-lt"/>
              <a:buAutoNum type="arabicPeriod"/>
            </a:pPr>
            <a:r>
              <a:rPr lang="fr-FR" sz="1600" dirty="0"/>
              <a:t>directeur de la boucherie centrale des </a:t>
            </a:r>
            <a:r>
              <a:rPr lang="fr-FR" sz="1600" dirty="0" err="1"/>
              <a:t>hopitaux</a:t>
            </a:r>
            <a:r>
              <a:rPr lang="fr-FR" sz="1600" dirty="0"/>
              <a:t> et </a:t>
            </a:r>
            <a:r>
              <a:rPr lang="fr-FR" sz="1600" dirty="0" err="1"/>
              <a:t>hospices.civils</a:t>
            </a:r>
            <a:r>
              <a:rPr lang="fr-FR" sz="1600" dirty="0"/>
              <a:t> de paris</a:t>
            </a:r>
          </a:p>
          <a:p>
            <a:pPr marL="514350" indent="-514350">
              <a:buFont typeface="+mj-lt"/>
              <a:buAutoNum type="arabicPeriod"/>
            </a:pPr>
            <a:r>
              <a:rPr lang="fr-FR" sz="1600" dirty="0" err="1"/>
              <a:t>fabr</a:t>
            </a:r>
            <a:r>
              <a:rPr lang="fr-FR" sz="1600" dirty="0"/>
              <a:t>. d'</a:t>
            </a:r>
            <a:r>
              <a:rPr lang="fr-FR" sz="1600" dirty="0" err="1"/>
              <a:t>éta</a:t>
            </a:r>
            <a:r>
              <a:rPr lang="fr-FR" sz="1600" dirty="0"/>
              <a:t> </a:t>
            </a:r>
            <a:r>
              <a:rPr lang="fr-FR" sz="1600" dirty="0" err="1"/>
              <a:t>lages</a:t>
            </a:r>
            <a:r>
              <a:rPr lang="fr-FR" sz="1600" dirty="0"/>
              <a:t> et d'armures</a:t>
            </a:r>
          </a:p>
          <a:p>
            <a:pPr marL="514350" indent="-514350">
              <a:buFont typeface="+mj-lt"/>
              <a:buAutoNum type="arabicPeriod"/>
            </a:pPr>
            <a:r>
              <a:rPr lang="fr-FR" sz="1600" dirty="0"/>
              <a:t>c. ¥. général de division en retraite</a:t>
            </a:r>
          </a:p>
        </p:txBody>
      </p:sp>
      <p:sp>
        <p:nvSpPr>
          <p:cNvPr id="5" name="Footer Placeholder 4">
            <a:extLst>
              <a:ext uri="{FF2B5EF4-FFF2-40B4-BE49-F238E27FC236}">
                <a16:creationId xmlns:a16="http://schemas.microsoft.com/office/drawing/2014/main" id="{EC68C0EE-5CB4-473F-A91B-6C46D4AF0B63}"/>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5705172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ED182A-AD2D-43DD-87D9-4C5E3D74CE93}"/>
              </a:ext>
            </a:extLst>
          </p:cNvPr>
          <p:cNvSpPr>
            <a:spLocks noGrp="1"/>
          </p:cNvSpPr>
          <p:nvPr>
            <p:ph type="title"/>
          </p:nvPr>
        </p:nvSpPr>
        <p:spPr/>
        <p:txBody>
          <a:bodyPr/>
          <a:lstStyle/>
          <a:p>
            <a:r>
              <a:rPr lang="en-US" dirty="0"/>
              <a:t>Pipeline</a:t>
            </a:r>
          </a:p>
        </p:txBody>
      </p:sp>
      <p:pic>
        <p:nvPicPr>
          <p:cNvPr id="6" name="Content Placeholder 5">
            <a:extLst>
              <a:ext uri="{FF2B5EF4-FFF2-40B4-BE49-F238E27FC236}">
                <a16:creationId xmlns:a16="http://schemas.microsoft.com/office/drawing/2014/main" id="{7AEEFEED-8EDD-4FD7-9BA2-4986862CD625}"/>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3412573"/>
            <a:ext cx="10515600" cy="1177441"/>
          </a:xfrm>
          <a:solidFill>
            <a:schemeClr val="tx1"/>
          </a:solidFill>
        </p:spPr>
      </p:pic>
      <p:sp>
        <p:nvSpPr>
          <p:cNvPr id="4" name="Footer Placeholder 3">
            <a:extLst>
              <a:ext uri="{FF2B5EF4-FFF2-40B4-BE49-F238E27FC236}">
                <a16:creationId xmlns:a16="http://schemas.microsoft.com/office/drawing/2014/main" id="{94E29D40-CF75-49A4-890E-BB0CBC69335B}"/>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5770396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B39CE-CB18-4472-977C-0B2848F141F1}"/>
              </a:ext>
            </a:extLst>
          </p:cNvPr>
          <p:cNvSpPr>
            <a:spLocks noGrp="1"/>
          </p:cNvSpPr>
          <p:nvPr>
            <p:ph type="title"/>
          </p:nvPr>
        </p:nvSpPr>
        <p:spPr/>
        <p:txBody>
          <a:bodyPr/>
          <a:lstStyle/>
          <a:p>
            <a:r>
              <a:rPr lang="en-US" dirty="0"/>
              <a:t>Dealing with Special Characters</a:t>
            </a:r>
          </a:p>
        </p:txBody>
      </p:sp>
      <p:sp>
        <p:nvSpPr>
          <p:cNvPr id="3" name="Content Placeholder 2">
            <a:extLst>
              <a:ext uri="{FF2B5EF4-FFF2-40B4-BE49-F238E27FC236}">
                <a16:creationId xmlns:a16="http://schemas.microsoft.com/office/drawing/2014/main" id="{121B0A16-4323-4886-9DC7-AFF43FC306EA}"/>
              </a:ext>
            </a:extLst>
          </p:cNvPr>
          <p:cNvSpPr>
            <a:spLocks noGrp="1"/>
          </p:cNvSpPr>
          <p:nvPr>
            <p:ph idx="1"/>
          </p:nvPr>
        </p:nvSpPr>
        <p:spPr>
          <a:xfrm>
            <a:off x="838200" y="1825625"/>
            <a:ext cx="6014883" cy="4351338"/>
          </a:xfrm>
        </p:spPr>
        <p:txBody>
          <a:bodyPr/>
          <a:lstStyle/>
          <a:p>
            <a:r>
              <a:rPr lang="en-US" dirty="0"/>
              <a:t>., !, &amp;, \, /, “, =, ^, #, `, $, *, %, _, £, (, ), @, +, :, ;, ?, &lt;, &gt;, [,], {, },|.</a:t>
            </a:r>
          </a:p>
          <a:p>
            <a:endParaRPr lang="en-US" dirty="0"/>
          </a:p>
          <a:p>
            <a:r>
              <a:rPr lang="en-US" dirty="0"/>
              <a:t>Example</a:t>
            </a:r>
          </a:p>
          <a:p>
            <a:pPr lvl="1"/>
            <a:r>
              <a:rPr lang="fr-FR" u="sng" dirty="0"/>
              <a:t>g. ¥</a:t>
            </a:r>
            <a:r>
              <a:rPr lang="fr-FR" dirty="0"/>
              <a:t>premier présidant à la cour des comptes</a:t>
            </a:r>
          </a:p>
          <a:p>
            <a:pPr lvl="1"/>
            <a:r>
              <a:rPr lang="fr-FR" sz="2400" u="sng" dirty="0"/>
              <a:t>c. ¥.</a:t>
            </a:r>
            <a:r>
              <a:rPr lang="fr-FR" sz="2400" dirty="0"/>
              <a:t> général de division en retraite</a:t>
            </a:r>
          </a:p>
          <a:p>
            <a:r>
              <a:rPr lang="en-US" dirty="0"/>
              <a:t>Changed to </a:t>
            </a:r>
          </a:p>
          <a:p>
            <a:pPr lvl="1"/>
            <a:r>
              <a:rPr lang="fr-FR" dirty="0"/>
              <a:t>premier présidant à la cour des comptes</a:t>
            </a:r>
          </a:p>
          <a:p>
            <a:pPr lvl="1"/>
            <a:r>
              <a:rPr lang="fr-FR" sz="2400" dirty="0"/>
              <a:t>général de division en retraite</a:t>
            </a:r>
          </a:p>
        </p:txBody>
      </p:sp>
      <p:pic>
        <p:nvPicPr>
          <p:cNvPr id="5" name="Picture 4">
            <a:extLst>
              <a:ext uri="{FF2B5EF4-FFF2-40B4-BE49-F238E27FC236}">
                <a16:creationId xmlns:a16="http://schemas.microsoft.com/office/drawing/2014/main" id="{C1FE9898-6CF9-4A39-BC56-D93D807DECA9}"/>
              </a:ext>
            </a:extLst>
          </p:cNvPr>
          <p:cNvPicPr>
            <a:picLocks noChangeAspect="1"/>
          </p:cNvPicPr>
          <p:nvPr/>
        </p:nvPicPr>
        <p:blipFill rotWithShape="1">
          <a:blip r:embed="rId3">
            <a:extLst>
              <a:ext uri="{28A0092B-C50C-407E-A947-70E740481C1C}">
                <a14:useLocalDpi xmlns:a14="http://schemas.microsoft.com/office/drawing/2010/main" val="0"/>
              </a:ext>
            </a:extLst>
          </a:blip>
          <a:srcRect l="2903" t="11875" r="53872" b="22875"/>
          <a:stretch/>
        </p:blipFill>
        <p:spPr>
          <a:xfrm>
            <a:off x="6853083" y="2684206"/>
            <a:ext cx="5270091" cy="3411793"/>
          </a:xfrm>
          <a:prstGeom prst="rect">
            <a:avLst/>
          </a:prstGeom>
        </p:spPr>
      </p:pic>
      <p:sp>
        <p:nvSpPr>
          <p:cNvPr id="6" name="Footer Placeholder 5">
            <a:extLst>
              <a:ext uri="{FF2B5EF4-FFF2-40B4-BE49-F238E27FC236}">
                <a16:creationId xmlns:a16="http://schemas.microsoft.com/office/drawing/2014/main" id="{0329FA5D-6A8C-46CD-BA35-90961C0D261A}"/>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11212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A769B-E396-4A32-90E8-56E7604E24D2}"/>
              </a:ext>
            </a:extLst>
          </p:cNvPr>
          <p:cNvSpPr>
            <a:spLocks noGrp="1"/>
          </p:cNvSpPr>
          <p:nvPr>
            <p:ph type="title"/>
          </p:nvPr>
        </p:nvSpPr>
        <p:spPr/>
        <p:txBody>
          <a:bodyPr/>
          <a:lstStyle/>
          <a:p>
            <a:r>
              <a:rPr lang="en-US" dirty="0"/>
              <a:t>Combine wrongly split words</a:t>
            </a:r>
          </a:p>
        </p:txBody>
      </p:sp>
      <p:sp>
        <p:nvSpPr>
          <p:cNvPr id="3" name="Content Placeholder 2">
            <a:extLst>
              <a:ext uri="{FF2B5EF4-FFF2-40B4-BE49-F238E27FC236}">
                <a16:creationId xmlns:a16="http://schemas.microsoft.com/office/drawing/2014/main" id="{35D8A024-9F74-487C-85E8-2BE195779438}"/>
              </a:ext>
            </a:extLst>
          </p:cNvPr>
          <p:cNvSpPr>
            <a:spLocks noGrp="1"/>
          </p:cNvSpPr>
          <p:nvPr>
            <p:ph idx="1"/>
          </p:nvPr>
        </p:nvSpPr>
        <p:spPr/>
        <p:txBody>
          <a:bodyPr>
            <a:normAutofit/>
          </a:bodyPr>
          <a:lstStyle/>
          <a:p>
            <a:r>
              <a:rPr lang="en-US" dirty="0"/>
              <a:t>Words split into parts </a:t>
            </a:r>
          </a:p>
          <a:p>
            <a:pPr lvl="1"/>
            <a:r>
              <a:rPr lang="en-US" dirty="0"/>
              <a:t>Wrong interpretation of the text.</a:t>
            </a:r>
          </a:p>
          <a:p>
            <a:pPr lvl="1"/>
            <a:r>
              <a:rPr lang="en-US" dirty="0"/>
              <a:t>Low quality of the scan.</a:t>
            </a:r>
          </a:p>
          <a:p>
            <a:pPr lvl="1"/>
            <a:r>
              <a:rPr lang="en-US" dirty="0"/>
              <a:t>Text in multiple lines. </a:t>
            </a:r>
          </a:p>
          <a:p>
            <a:r>
              <a:rPr lang="en-US" dirty="0"/>
              <a:t>Examples</a:t>
            </a:r>
          </a:p>
          <a:p>
            <a:pPr lvl="1"/>
            <a:r>
              <a:rPr lang="fr-FR" dirty="0"/>
              <a:t>produits chimiques pour </a:t>
            </a:r>
            <a:r>
              <a:rPr lang="fr-FR" u="sng" dirty="0"/>
              <a:t>l'a.</a:t>
            </a:r>
            <a:r>
              <a:rPr lang="fr-FR" dirty="0"/>
              <a:t> </a:t>
            </a:r>
            <a:r>
              <a:rPr lang="fr-FR" u="sng" dirty="0" err="1"/>
              <a:t>griculture</a:t>
            </a:r>
            <a:endParaRPr lang="fr-FR" u="sng" dirty="0"/>
          </a:p>
          <a:p>
            <a:pPr lvl="1"/>
            <a:r>
              <a:rPr lang="fr-FR" dirty="0" err="1"/>
              <a:t>fabr</a:t>
            </a:r>
            <a:r>
              <a:rPr lang="fr-FR" dirty="0"/>
              <a:t>. </a:t>
            </a:r>
            <a:r>
              <a:rPr lang="fr-FR" u="sng" dirty="0"/>
              <a:t>d'</a:t>
            </a:r>
            <a:r>
              <a:rPr lang="fr-FR" u="sng" dirty="0" err="1"/>
              <a:t>éta</a:t>
            </a:r>
            <a:r>
              <a:rPr lang="fr-FR" dirty="0"/>
              <a:t> </a:t>
            </a:r>
            <a:r>
              <a:rPr lang="fr-FR" u="sng" dirty="0" err="1"/>
              <a:t>lages</a:t>
            </a:r>
            <a:r>
              <a:rPr lang="fr-FR" dirty="0"/>
              <a:t> et d'armures</a:t>
            </a:r>
          </a:p>
          <a:p>
            <a:r>
              <a:rPr lang="en-US" dirty="0"/>
              <a:t>Changed to </a:t>
            </a:r>
          </a:p>
          <a:p>
            <a:pPr lvl="1"/>
            <a:r>
              <a:rPr lang="fr-FR" dirty="0"/>
              <a:t>produits chimiques pour l'agriculture</a:t>
            </a:r>
          </a:p>
          <a:p>
            <a:pPr lvl="1"/>
            <a:r>
              <a:rPr lang="fr-FR" dirty="0" err="1"/>
              <a:t>fabr</a:t>
            </a:r>
            <a:r>
              <a:rPr lang="fr-FR" dirty="0"/>
              <a:t>. d'étalages et d'armures</a:t>
            </a:r>
          </a:p>
          <a:p>
            <a:pPr marL="457200" lvl="1" indent="0">
              <a:buNone/>
            </a:pPr>
            <a:endParaRPr lang="en-US" dirty="0"/>
          </a:p>
        </p:txBody>
      </p:sp>
      <p:sp>
        <p:nvSpPr>
          <p:cNvPr id="5" name="Footer Placeholder 4">
            <a:extLst>
              <a:ext uri="{FF2B5EF4-FFF2-40B4-BE49-F238E27FC236}">
                <a16:creationId xmlns:a16="http://schemas.microsoft.com/office/drawing/2014/main" id="{95C2BCB1-25CC-4679-9B89-DF82C193C7E8}"/>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41538696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4752-A664-40C8-B9B3-19EC67224E3A}"/>
              </a:ext>
            </a:extLst>
          </p:cNvPr>
          <p:cNvSpPr>
            <a:spLocks noGrp="1"/>
          </p:cNvSpPr>
          <p:nvPr>
            <p:ph type="title"/>
          </p:nvPr>
        </p:nvSpPr>
        <p:spPr/>
        <p:txBody>
          <a:bodyPr/>
          <a:lstStyle/>
          <a:p>
            <a:r>
              <a:rPr lang="en-US" dirty="0"/>
              <a:t>Keywords of Professions</a:t>
            </a:r>
          </a:p>
        </p:txBody>
      </p:sp>
      <p:sp>
        <p:nvSpPr>
          <p:cNvPr id="3" name="Content Placeholder 2">
            <a:extLst>
              <a:ext uri="{FF2B5EF4-FFF2-40B4-BE49-F238E27FC236}">
                <a16:creationId xmlns:a16="http://schemas.microsoft.com/office/drawing/2014/main" id="{9008C9A4-111F-48C7-93A7-2692734D35FA}"/>
              </a:ext>
            </a:extLst>
          </p:cNvPr>
          <p:cNvSpPr>
            <a:spLocks noGrp="1"/>
          </p:cNvSpPr>
          <p:nvPr>
            <p:ph idx="1"/>
          </p:nvPr>
        </p:nvSpPr>
        <p:spPr/>
        <p:txBody>
          <a:bodyPr>
            <a:normAutofit/>
          </a:bodyPr>
          <a:lstStyle/>
          <a:p>
            <a:r>
              <a:rPr lang="en-US" dirty="0"/>
              <a:t>Profession is described by a set of words.</a:t>
            </a:r>
          </a:p>
          <a:p>
            <a:pPr marL="457200" lvl="1" indent="0">
              <a:buNone/>
            </a:pPr>
            <a:r>
              <a:rPr lang="en-US" dirty="0"/>
              <a:t>The words contain keywords and stop/connecting words</a:t>
            </a:r>
          </a:p>
          <a:p>
            <a:r>
              <a:rPr lang="en-US" dirty="0"/>
              <a:t>Split the profession to capture the keywords and ignore the stop/connecting words.</a:t>
            </a:r>
          </a:p>
          <a:p>
            <a:endParaRPr lang="en-US" dirty="0"/>
          </a:p>
        </p:txBody>
      </p:sp>
      <p:pic>
        <p:nvPicPr>
          <p:cNvPr id="5" name="Picture 4">
            <a:extLst>
              <a:ext uri="{FF2B5EF4-FFF2-40B4-BE49-F238E27FC236}">
                <a16:creationId xmlns:a16="http://schemas.microsoft.com/office/drawing/2014/main" id="{3B0F0340-4D18-4C6C-A54D-7CAEC20F56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7158" y="4356649"/>
            <a:ext cx="9837683" cy="1562094"/>
          </a:xfrm>
          <a:prstGeom prst="rect">
            <a:avLst/>
          </a:prstGeom>
          <a:solidFill>
            <a:schemeClr val="tx1"/>
          </a:solidFill>
        </p:spPr>
      </p:pic>
      <p:sp>
        <p:nvSpPr>
          <p:cNvPr id="6" name="Footer Placeholder 5">
            <a:extLst>
              <a:ext uri="{FF2B5EF4-FFF2-40B4-BE49-F238E27FC236}">
                <a16:creationId xmlns:a16="http://schemas.microsoft.com/office/drawing/2014/main" id="{CFC4A6DD-0F7A-4A96-94C1-2509BA8DE3CD}"/>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4818232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BA0E8-117F-4708-96B1-3EA48EAA4D87}"/>
              </a:ext>
            </a:extLst>
          </p:cNvPr>
          <p:cNvSpPr>
            <a:spLocks noGrp="1"/>
          </p:cNvSpPr>
          <p:nvPr>
            <p:ph type="title"/>
          </p:nvPr>
        </p:nvSpPr>
        <p:spPr>
          <a:xfrm>
            <a:off x="914400" y="101450"/>
            <a:ext cx="10515600" cy="1325563"/>
          </a:xfrm>
        </p:spPr>
        <p:txBody>
          <a:bodyPr/>
          <a:lstStyle/>
          <a:p>
            <a:r>
              <a:rPr lang="en-US" dirty="0"/>
              <a:t>Keywords of Professions</a:t>
            </a:r>
          </a:p>
        </p:txBody>
      </p:sp>
      <p:sp>
        <p:nvSpPr>
          <p:cNvPr id="3" name="Content Placeholder 2">
            <a:extLst>
              <a:ext uri="{FF2B5EF4-FFF2-40B4-BE49-F238E27FC236}">
                <a16:creationId xmlns:a16="http://schemas.microsoft.com/office/drawing/2014/main" id="{B9943579-BE25-42C9-AA33-9192F7F71430}"/>
              </a:ext>
            </a:extLst>
          </p:cNvPr>
          <p:cNvSpPr>
            <a:spLocks noGrp="1"/>
          </p:cNvSpPr>
          <p:nvPr>
            <p:ph sz="half" idx="1"/>
          </p:nvPr>
        </p:nvSpPr>
        <p:spPr/>
        <p:txBody>
          <a:bodyPr>
            <a:normAutofit fontScale="55000" lnSpcReduction="20000"/>
          </a:bodyPr>
          <a:lstStyle/>
          <a:p>
            <a:pPr marL="514350" indent="-514350">
              <a:buFont typeface="+mj-lt"/>
              <a:buAutoNum type="arabicPeriod"/>
            </a:pPr>
            <a:r>
              <a:rPr lang="fr-FR" sz="2800" dirty="0"/>
              <a:t>hôtel et vins</a:t>
            </a:r>
          </a:p>
          <a:p>
            <a:pPr marL="514350" indent="-514350">
              <a:buFont typeface="+mj-lt"/>
              <a:buAutoNum type="arabicPeriod"/>
            </a:pPr>
            <a:r>
              <a:rPr lang="fr-FR" sz="2800" dirty="0"/>
              <a:t>fins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présidant à la cour des comptes</a:t>
            </a:r>
          </a:p>
          <a:p>
            <a:pPr marL="514350" indent="-514350">
              <a:buFont typeface="+mj-lt"/>
              <a:buAutoNum type="arabicPeriod"/>
            </a:pPr>
            <a:r>
              <a:rPr lang="fr-FR" sz="2800" dirty="0" err="1"/>
              <a:t>fab</a:t>
            </a:r>
            <a:r>
              <a:rPr lang="fr-FR" sz="2800" dirty="0"/>
              <a:t>. de châles et confections pour dames</a:t>
            </a:r>
          </a:p>
          <a:p>
            <a:pPr marL="514350" indent="-514350">
              <a:buFont typeface="+mj-lt"/>
              <a:buAutoNum type="arabicPeriod"/>
            </a:pPr>
            <a:r>
              <a:rPr lang="fr-CH" sz="2800" dirty="0"/>
              <a:t>hôtel </a:t>
            </a:r>
            <a:r>
              <a:rPr lang="fr-CH" sz="2800" dirty="0" err="1"/>
              <a:t>del'ancien</a:t>
            </a:r>
            <a:r>
              <a:rPr lang="fr-CH" sz="2800" dirty="0"/>
              <a:t> grand-cerf</a:t>
            </a:r>
          </a:p>
          <a:p>
            <a:pPr marL="514350" indent="-514350">
              <a:buFont typeface="+mj-lt"/>
              <a:buAutoNum type="arabicPeriod"/>
            </a:pPr>
            <a:r>
              <a:rPr lang="fr-FR" sz="2800" dirty="0" err="1"/>
              <a:t>rédact</a:t>
            </a:r>
            <a:r>
              <a:rPr lang="fr-FR" sz="2800" dirty="0"/>
              <a:t>. en chef et </a:t>
            </a:r>
            <a:r>
              <a:rPr lang="fr-FR" sz="2800" dirty="0" err="1"/>
              <a:t>propriét</a:t>
            </a:r>
            <a:r>
              <a:rPr lang="fr-FR" sz="2800" dirty="0"/>
              <a:t>. du journal </a:t>
            </a:r>
            <a:r>
              <a:rPr lang="fr-FR" sz="2800" dirty="0" err="1"/>
              <a:t>l’europe</a:t>
            </a:r>
            <a:r>
              <a:rPr lang="fr-FR" sz="2800" dirty="0"/>
              <a:t> </a:t>
            </a:r>
            <a:r>
              <a:rPr lang="fr-FR" sz="2800" dirty="0" err="1"/>
              <a:t>artistque</a:t>
            </a:r>
            <a:endParaRPr lang="en-US" sz="2800" dirty="0"/>
          </a:p>
          <a:p>
            <a:pPr marL="514350" indent="-514350">
              <a:buFont typeface="+mj-lt"/>
              <a:buAutoNum type="arabicPeriod"/>
            </a:pPr>
            <a:r>
              <a:rPr lang="fr-CH" sz="2800" dirty="0"/>
              <a:t>produits chimiques pour l'agriculture</a:t>
            </a:r>
          </a:p>
          <a:p>
            <a:pPr marL="514350" indent="-514350">
              <a:buFont typeface="+mj-lt"/>
              <a:buAutoNum type="arabicPeriod"/>
            </a:pPr>
            <a:r>
              <a:rPr lang="fr-CH" sz="2800" dirty="0" err="1"/>
              <a:t>bole</a:t>
            </a:r>
            <a:r>
              <a:rPr lang="fr-CH" sz="2800" dirty="0"/>
              <a:t>! et vins</a:t>
            </a:r>
          </a:p>
          <a:p>
            <a:pPr marL="514350" indent="-514350">
              <a:buFont typeface="+mj-lt"/>
              <a:buAutoNum type="arabicPeriod"/>
            </a:pPr>
            <a:r>
              <a:rPr lang="fr-FR" sz="2800" dirty="0"/>
              <a:t>{</a:t>
            </a:r>
            <a:r>
              <a:rPr lang="fr-FR" sz="2800" dirty="0" err="1"/>
              <a:t>picier</a:t>
            </a:r>
            <a:endParaRPr lang="fr-FR" sz="2800" dirty="0"/>
          </a:p>
          <a:p>
            <a:pPr marL="514350" indent="-514350">
              <a:buFont typeface="+mj-lt"/>
              <a:buAutoNum type="arabicPeriod"/>
            </a:pPr>
            <a:r>
              <a:rPr lang="fr-FR" sz="2800" dirty="0" err="1"/>
              <a:t>fabr</a:t>
            </a:r>
            <a:r>
              <a:rPr lang="fr-FR" sz="2800" dirty="0"/>
              <a:t>. de voitures</a:t>
            </a:r>
          </a:p>
          <a:p>
            <a:pPr marL="514350" indent="-514350">
              <a:buFont typeface="+mj-lt"/>
              <a:buAutoNum type="arabicPeriod"/>
            </a:pPr>
            <a:r>
              <a:rPr lang="fr-FR" sz="2800" dirty="0"/>
              <a:t>directeur de la boucherie centrale des </a:t>
            </a:r>
            <a:r>
              <a:rPr lang="fr-FR" sz="2800" dirty="0" err="1"/>
              <a:t>hopitaux</a:t>
            </a:r>
            <a:r>
              <a:rPr lang="fr-FR" sz="2800" dirty="0"/>
              <a:t> et </a:t>
            </a:r>
            <a:r>
              <a:rPr lang="fr-FR" sz="2800" dirty="0" err="1"/>
              <a:t>hospices.civils</a:t>
            </a:r>
            <a:r>
              <a:rPr lang="fr-FR" sz="2800" dirty="0"/>
              <a:t> de paris</a:t>
            </a:r>
          </a:p>
          <a:p>
            <a:pPr marL="514350" indent="-514350">
              <a:buFont typeface="+mj-lt"/>
              <a:buAutoNum type="arabicPeriod"/>
            </a:pPr>
            <a:r>
              <a:rPr lang="fr-FR" sz="2800" dirty="0" err="1"/>
              <a:t>fabr</a:t>
            </a:r>
            <a:r>
              <a:rPr lang="fr-FR" sz="2800" dirty="0"/>
              <a:t>. d'étalages et d'armures</a:t>
            </a:r>
          </a:p>
          <a:p>
            <a:pPr marL="514350" indent="-514350">
              <a:buFont typeface="+mj-lt"/>
              <a:buAutoNum type="arabicPeriod"/>
            </a:pPr>
            <a:r>
              <a:rPr lang="fr-FR" sz="2800" dirty="0"/>
              <a:t>général de division en retraite</a:t>
            </a:r>
          </a:p>
        </p:txBody>
      </p:sp>
      <p:sp>
        <p:nvSpPr>
          <p:cNvPr id="4" name="Content Placeholder 3">
            <a:extLst>
              <a:ext uri="{FF2B5EF4-FFF2-40B4-BE49-F238E27FC236}">
                <a16:creationId xmlns:a16="http://schemas.microsoft.com/office/drawing/2014/main" id="{99DCE38F-83A4-44BC-A92F-ACC9652657A9}"/>
              </a:ext>
            </a:extLst>
          </p:cNvPr>
          <p:cNvSpPr>
            <a:spLocks noGrp="1"/>
          </p:cNvSpPr>
          <p:nvPr>
            <p:ph sz="half" idx="2"/>
          </p:nvPr>
        </p:nvSpPr>
        <p:spPr/>
        <p:txBody>
          <a:bodyPr>
            <a:normAutofit fontScale="55000" lnSpcReduction="20000"/>
          </a:bodyPr>
          <a:lstStyle/>
          <a:p>
            <a:pPr marL="514350" indent="-514350">
              <a:buFont typeface="+mj-lt"/>
              <a:buAutoNum type="arabicPeriod"/>
            </a:pPr>
            <a:r>
              <a:rPr lang="fr-FR" sz="2800" dirty="0"/>
              <a:t>[hôtel, vins]</a:t>
            </a:r>
          </a:p>
          <a:p>
            <a:pPr marL="514350" indent="-514350">
              <a:buFont typeface="+mj-lt"/>
              <a:buAutoNum type="arabicPeriod"/>
            </a:pPr>
            <a:r>
              <a:rPr lang="fr-FR" dirty="0"/>
              <a:t>[f</a:t>
            </a:r>
            <a:r>
              <a:rPr lang="fr-FR" sz="2800" dirty="0"/>
              <a:t>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présidant, cour, comptes]</a:t>
            </a:r>
          </a:p>
          <a:p>
            <a:pPr marL="514350" indent="-514350">
              <a:buFont typeface="+mj-lt"/>
              <a:buAutoNum type="arabicPeriod"/>
            </a:pPr>
            <a:r>
              <a:rPr lang="fr-FR" sz="2800" dirty="0"/>
              <a:t>[</a:t>
            </a:r>
            <a:r>
              <a:rPr lang="fr-FR" sz="2800" dirty="0" err="1"/>
              <a:t>fab</a:t>
            </a:r>
            <a:r>
              <a:rPr lang="fr-FR" sz="2800" dirty="0"/>
              <a:t>., châles, confections, dames]</a:t>
            </a:r>
          </a:p>
          <a:p>
            <a:pPr marL="514350" indent="-514350">
              <a:buFont typeface="+mj-lt"/>
              <a:buAutoNum type="arabicPeriod"/>
            </a:pPr>
            <a:r>
              <a:rPr lang="fr-CH" sz="2800" dirty="0"/>
              <a:t>[hôtel, ancien, grand, cerf</a:t>
            </a:r>
          </a:p>
          <a:p>
            <a:pPr marL="514350" indent="-514350">
              <a:buFont typeface="+mj-lt"/>
              <a:buAutoNum type="arabicPeriod"/>
            </a:pPr>
            <a:r>
              <a:rPr lang="fr-FR" sz="2800" dirty="0"/>
              <a:t>[</a:t>
            </a:r>
            <a:r>
              <a:rPr lang="fr-FR" sz="2800" dirty="0" err="1"/>
              <a:t>rédact</a:t>
            </a:r>
            <a:r>
              <a:rPr lang="fr-FR" sz="2800" dirty="0"/>
              <a:t>., chef, </a:t>
            </a:r>
            <a:r>
              <a:rPr lang="fr-FR" sz="2800" dirty="0" err="1"/>
              <a:t>propriét</a:t>
            </a:r>
            <a:r>
              <a:rPr lang="fr-FR" sz="2800" dirty="0"/>
              <a:t>., journal, </a:t>
            </a:r>
            <a:r>
              <a:rPr lang="fr-FR" sz="2800" dirty="0" err="1"/>
              <a:t>europe</a:t>
            </a:r>
            <a:r>
              <a:rPr lang="fr-FR" sz="2800" dirty="0"/>
              <a:t>, </a:t>
            </a:r>
            <a:r>
              <a:rPr lang="fr-FR" sz="2800" dirty="0" err="1"/>
              <a:t>artistque</a:t>
            </a:r>
            <a:r>
              <a:rPr lang="fr-FR" sz="2800" dirty="0"/>
              <a:t>]</a:t>
            </a:r>
            <a:endParaRPr lang="en-US" sz="2800" dirty="0"/>
          </a:p>
          <a:p>
            <a:pPr marL="514350" indent="-514350">
              <a:buFont typeface="+mj-lt"/>
              <a:buAutoNum type="arabicPeriod"/>
            </a:pPr>
            <a:r>
              <a:rPr lang="fr-CH" dirty="0"/>
              <a:t>[p</a:t>
            </a:r>
            <a:r>
              <a:rPr lang="fr-CH" sz="2800" dirty="0"/>
              <a:t>roduits, chimiques, agriculture]</a:t>
            </a:r>
          </a:p>
          <a:p>
            <a:pPr marL="514350" indent="-514350">
              <a:buFont typeface="+mj-lt"/>
              <a:buAutoNum type="arabicPeriod"/>
            </a:pPr>
            <a:r>
              <a:rPr lang="fr-CH" sz="2800" dirty="0"/>
              <a:t>[</a:t>
            </a:r>
            <a:r>
              <a:rPr lang="fr-CH" sz="2800" dirty="0" err="1"/>
              <a:t>bole</a:t>
            </a:r>
            <a:r>
              <a:rPr lang="fr-CH" sz="2800" dirty="0"/>
              <a:t>!, vins]</a:t>
            </a:r>
          </a:p>
          <a:p>
            <a:pPr marL="514350" indent="-514350">
              <a:buFont typeface="+mj-lt"/>
              <a:buAutoNum type="arabicPeriod"/>
            </a:pPr>
            <a:r>
              <a:rPr lang="fr-FR" sz="2800" dirty="0"/>
              <a:t>[{</a:t>
            </a:r>
            <a:r>
              <a:rPr lang="fr-FR" sz="2800" dirty="0" err="1"/>
              <a:t>picier</a:t>
            </a:r>
            <a:r>
              <a:rPr lang="fr-FR" sz="2800" dirty="0"/>
              <a:t>]</a:t>
            </a:r>
          </a:p>
          <a:p>
            <a:pPr marL="514350" indent="-514350">
              <a:buFont typeface="+mj-lt"/>
              <a:buAutoNum type="arabicPeriod"/>
            </a:pPr>
            <a:r>
              <a:rPr lang="fr-FR" sz="2800" dirty="0"/>
              <a:t>[</a:t>
            </a:r>
            <a:r>
              <a:rPr lang="fr-FR" sz="2800" dirty="0" err="1"/>
              <a:t>fabr</a:t>
            </a:r>
            <a:r>
              <a:rPr lang="fr-FR" sz="2800" dirty="0"/>
              <a:t>., voitures]</a:t>
            </a:r>
          </a:p>
          <a:p>
            <a:pPr marL="514350" indent="-514350">
              <a:buFont typeface="+mj-lt"/>
              <a:buAutoNum type="arabicPeriod"/>
            </a:pPr>
            <a:r>
              <a:rPr lang="fr-FR" sz="2800" dirty="0"/>
              <a:t>[directeur, boucherie, centrale, </a:t>
            </a:r>
            <a:r>
              <a:rPr lang="fr-FR" sz="2800" dirty="0" err="1"/>
              <a:t>hopitaux</a:t>
            </a:r>
            <a:r>
              <a:rPr lang="fr-FR" dirty="0"/>
              <a:t>, </a:t>
            </a:r>
            <a:r>
              <a:rPr lang="fr-FR" sz="2800" dirty="0" err="1"/>
              <a:t>hospices.civils</a:t>
            </a:r>
            <a:r>
              <a:rPr lang="fr-FR" sz="2800" dirty="0"/>
              <a:t>, paris]</a:t>
            </a:r>
          </a:p>
          <a:p>
            <a:pPr marL="514350" indent="-514350">
              <a:buFont typeface="+mj-lt"/>
              <a:buAutoNum type="arabicPeriod"/>
            </a:pPr>
            <a:r>
              <a:rPr lang="fr-FR" sz="2800" dirty="0"/>
              <a:t>[</a:t>
            </a:r>
            <a:r>
              <a:rPr lang="fr-FR" sz="2800" dirty="0" err="1"/>
              <a:t>fabr</a:t>
            </a:r>
            <a:r>
              <a:rPr lang="fr-FR" sz="2800" dirty="0"/>
              <a:t>., étalages, armures]</a:t>
            </a:r>
          </a:p>
          <a:p>
            <a:pPr marL="514350" indent="-514350">
              <a:buFont typeface="+mj-lt"/>
              <a:buAutoNum type="arabicPeriod"/>
            </a:pPr>
            <a:r>
              <a:rPr lang="fr-FR" dirty="0"/>
              <a:t>[g</a:t>
            </a:r>
            <a:r>
              <a:rPr lang="fr-FR" sz="2800" dirty="0"/>
              <a:t>énéral, division, retraite]</a:t>
            </a:r>
          </a:p>
          <a:p>
            <a:endParaRPr lang="en-US" dirty="0"/>
          </a:p>
        </p:txBody>
      </p:sp>
      <p:sp>
        <p:nvSpPr>
          <p:cNvPr id="5" name="TextBox 4">
            <a:extLst>
              <a:ext uri="{FF2B5EF4-FFF2-40B4-BE49-F238E27FC236}">
                <a16:creationId xmlns:a16="http://schemas.microsoft.com/office/drawing/2014/main" id="{52A14B5C-D8C6-4A4B-9273-7F5507F3B50F}"/>
              </a:ext>
            </a:extLst>
          </p:cNvPr>
          <p:cNvSpPr txBox="1"/>
          <p:nvPr/>
        </p:nvSpPr>
        <p:spPr>
          <a:xfrm>
            <a:off x="838200" y="1242347"/>
            <a:ext cx="5181600" cy="369332"/>
          </a:xfrm>
          <a:prstGeom prst="rect">
            <a:avLst/>
          </a:prstGeom>
          <a:noFill/>
        </p:spPr>
        <p:txBody>
          <a:bodyPr wrap="square" rtlCol="0">
            <a:spAutoFit/>
          </a:bodyPr>
          <a:lstStyle/>
          <a:p>
            <a:pPr algn="ctr"/>
            <a:r>
              <a:rPr lang="en-US" b="1" dirty="0"/>
              <a:t>Profession String</a:t>
            </a:r>
          </a:p>
        </p:txBody>
      </p:sp>
      <p:sp>
        <p:nvSpPr>
          <p:cNvPr id="6" name="TextBox 5">
            <a:extLst>
              <a:ext uri="{FF2B5EF4-FFF2-40B4-BE49-F238E27FC236}">
                <a16:creationId xmlns:a16="http://schemas.microsoft.com/office/drawing/2014/main" id="{D5653009-31C2-4FA7-B6AC-403BF387BBAA}"/>
              </a:ext>
            </a:extLst>
          </p:cNvPr>
          <p:cNvSpPr txBox="1"/>
          <p:nvPr/>
        </p:nvSpPr>
        <p:spPr>
          <a:xfrm>
            <a:off x="6172200" y="1242347"/>
            <a:ext cx="5181600" cy="369332"/>
          </a:xfrm>
          <a:prstGeom prst="rect">
            <a:avLst/>
          </a:prstGeom>
          <a:noFill/>
        </p:spPr>
        <p:txBody>
          <a:bodyPr wrap="square" rtlCol="0">
            <a:spAutoFit/>
          </a:bodyPr>
          <a:lstStyle/>
          <a:p>
            <a:pPr algn="ctr"/>
            <a:r>
              <a:rPr lang="en-US" b="1" dirty="0"/>
              <a:t>Keywords</a:t>
            </a:r>
          </a:p>
        </p:txBody>
      </p:sp>
      <p:sp>
        <p:nvSpPr>
          <p:cNvPr id="8" name="Footer Placeholder 7">
            <a:extLst>
              <a:ext uri="{FF2B5EF4-FFF2-40B4-BE49-F238E27FC236}">
                <a16:creationId xmlns:a16="http://schemas.microsoft.com/office/drawing/2014/main" id="{883FC58D-E0BE-4468-8AB9-437DBF0FD542}"/>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890658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7A44D-453C-4996-9153-F7D5EFE16DD7}"/>
              </a:ext>
            </a:extLst>
          </p:cNvPr>
          <p:cNvSpPr>
            <a:spLocks noGrp="1"/>
          </p:cNvSpPr>
          <p:nvPr>
            <p:ph type="title"/>
          </p:nvPr>
        </p:nvSpPr>
        <p:spPr/>
        <p:txBody>
          <a:bodyPr/>
          <a:lstStyle/>
          <a:p>
            <a:r>
              <a:rPr lang="en-US" dirty="0"/>
              <a:t>Contents</a:t>
            </a:r>
          </a:p>
        </p:txBody>
      </p:sp>
      <p:sp>
        <p:nvSpPr>
          <p:cNvPr id="3" name="Content Placeholder 2">
            <a:extLst>
              <a:ext uri="{FF2B5EF4-FFF2-40B4-BE49-F238E27FC236}">
                <a16:creationId xmlns:a16="http://schemas.microsoft.com/office/drawing/2014/main" id="{25A614FE-FC5C-4D17-B76D-64CE1B7B1A79}"/>
              </a:ext>
            </a:extLst>
          </p:cNvPr>
          <p:cNvSpPr>
            <a:spLocks noGrp="1"/>
          </p:cNvSpPr>
          <p:nvPr>
            <p:ph idx="1"/>
          </p:nvPr>
        </p:nvSpPr>
        <p:spPr/>
        <p:txBody>
          <a:bodyPr/>
          <a:lstStyle/>
          <a:p>
            <a:r>
              <a:rPr lang="en-US" dirty="0"/>
              <a:t>Previous Status of the Project</a:t>
            </a:r>
          </a:p>
          <a:p>
            <a:r>
              <a:rPr lang="en-US" dirty="0"/>
              <a:t>Objective of the Internship</a:t>
            </a:r>
          </a:p>
          <a:p>
            <a:r>
              <a:rPr lang="en-US" dirty="0"/>
              <a:t>Work during Internship</a:t>
            </a:r>
          </a:p>
          <a:p>
            <a:r>
              <a:rPr lang="en-US" dirty="0"/>
              <a:t>Conclusion</a:t>
            </a:r>
          </a:p>
          <a:p>
            <a:endParaRPr lang="en-US" dirty="0"/>
          </a:p>
        </p:txBody>
      </p:sp>
      <p:sp>
        <p:nvSpPr>
          <p:cNvPr id="5" name="Footer Placeholder 4">
            <a:extLst>
              <a:ext uri="{FF2B5EF4-FFF2-40B4-BE49-F238E27FC236}">
                <a16:creationId xmlns:a16="http://schemas.microsoft.com/office/drawing/2014/main" id="{4FA91D69-2BC7-441A-B5DC-D455A98299F6}"/>
              </a:ext>
            </a:extLst>
          </p:cNvPr>
          <p:cNvSpPr>
            <a:spLocks noGrp="1"/>
          </p:cNvSpPr>
          <p:nvPr>
            <p:ph type="ftr" sz="quarter" idx="11"/>
          </p:nvPr>
        </p:nvSpPr>
        <p:spPr/>
        <p:txBody>
          <a:bodyPr/>
          <a:lstStyle/>
          <a:p>
            <a:r>
              <a:rPr lang="en-US" dirty="0"/>
              <a:t>Enriching RICH Data | CC BY 4.0 24 | © Ravinithesh Annapureddy, </a:t>
            </a:r>
          </a:p>
          <a:p>
            <a:r>
              <a:rPr lang="en-US" dirty="0"/>
              <a:t>Internship work at INHA, Sep, 2021 – Feb, 2022</a:t>
            </a:r>
          </a:p>
        </p:txBody>
      </p:sp>
    </p:spTree>
    <p:extLst>
      <p:ext uri="{BB962C8B-B14F-4D97-AF65-F5344CB8AC3E}">
        <p14:creationId xmlns:p14="http://schemas.microsoft.com/office/powerpoint/2010/main" val="34262188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4752-A664-40C8-B9B3-19EC67224E3A}"/>
              </a:ext>
            </a:extLst>
          </p:cNvPr>
          <p:cNvSpPr>
            <a:spLocks noGrp="1"/>
          </p:cNvSpPr>
          <p:nvPr>
            <p:ph type="title"/>
          </p:nvPr>
        </p:nvSpPr>
        <p:spPr/>
        <p:txBody>
          <a:bodyPr/>
          <a:lstStyle/>
          <a:p>
            <a:r>
              <a:rPr lang="en-US" dirty="0"/>
              <a:t>Keywords of Professions</a:t>
            </a:r>
          </a:p>
        </p:txBody>
      </p:sp>
      <p:sp>
        <p:nvSpPr>
          <p:cNvPr id="3" name="Content Placeholder 2">
            <a:extLst>
              <a:ext uri="{FF2B5EF4-FFF2-40B4-BE49-F238E27FC236}">
                <a16:creationId xmlns:a16="http://schemas.microsoft.com/office/drawing/2014/main" id="{9008C9A4-111F-48C7-93A7-2692734D35FA}"/>
              </a:ext>
            </a:extLst>
          </p:cNvPr>
          <p:cNvSpPr>
            <a:spLocks noGrp="1"/>
          </p:cNvSpPr>
          <p:nvPr>
            <p:ph idx="1"/>
          </p:nvPr>
        </p:nvSpPr>
        <p:spPr>
          <a:xfrm>
            <a:off x="838200" y="1825625"/>
            <a:ext cx="4595436" cy="4351338"/>
          </a:xfrm>
        </p:spPr>
        <p:txBody>
          <a:bodyPr>
            <a:normAutofit/>
          </a:bodyPr>
          <a:lstStyle/>
          <a:p>
            <a:r>
              <a:rPr lang="en-US" dirty="0"/>
              <a:t>4,394,013 lines of data</a:t>
            </a:r>
          </a:p>
        </p:txBody>
      </p:sp>
      <p:sp>
        <p:nvSpPr>
          <p:cNvPr id="6" name="Footer Placeholder 5">
            <a:extLst>
              <a:ext uri="{FF2B5EF4-FFF2-40B4-BE49-F238E27FC236}">
                <a16:creationId xmlns:a16="http://schemas.microsoft.com/office/drawing/2014/main" id="{7A8CB706-9D16-47B8-AF24-26E0A9314937}"/>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pic>
        <p:nvPicPr>
          <p:cNvPr id="4" name="Content Placeholder 14" descr="Keywords in the profession strings">
            <a:extLst>
              <a:ext uri="{FF2B5EF4-FFF2-40B4-BE49-F238E27FC236}">
                <a16:creationId xmlns:a16="http://schemas.microsoft.com/office/drawing/2014/main" id="{17CD019C-D31B-455D-AE9D-31F13ADE6826}"/>
              </a:ext>
              <a:ext uri="{C183D7F6-B498-43B3-948B-1728B52AA6E4}">
                <adec:decorative xmlns:adec="http://schemas.microsoft.com/office/drawing/2017/decorative" val="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95853" y="1648643"/>
            <a:ext cx="7175124" cy="5167312"/>
          </a:xfrm>
          <a:prstGeom prst="rect">
            <a:avLst/>
          </a:prstGeom>
        </p:spPr>
      </p:pic>
    </p:spTree>
    <p:extLst>
      <p:ext uri="{BB962C8B-B14F-4D97-AF65-F5344CB8AC3E}">
        <p14:creationId xmlns:p14="http://schemas.microsoft.com/office/powerpoint/2010/main" val="273727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4752-A664-40C8-B9B3-19EC67224E3A}"/>
              </a:ext>
            </a:extLst>
          </p:cNvPr>
          <p:cNvSpPr>
            <a:spLocks noGrp="1"/>
          </p:cNvSpPr>
          <p:nvPr>
            <p:ph type="title"/>
          </p:nvPr>
        </p:nvSpPr>
        <p:spPr/>
        <p:txBody>
          <a:bodyPr/>
          <a:lstStyle/>
          <a:p>
            <a:r>
              <a:rPr lang="en-US" dirty="0"/>
              <a:t>Keywords of Professions</a:t>
            </a:r>
          </a:p>
        </p:txBody>
      </p:sp>
      <p:sp>
        <p:nvSpPr>
          <p:cNvPr id="3" name="Content Placeholder 2">
            <a:extLst>
              <a:ext uri="{FF2B5EF4-FFF2-40B4-BE49-F238E27FC236}">
                <a16:creationId xmlns:a16="http://schemas.microsoft.com/office/drawing/2014/main" id="{9008C9A4-111F-48C7-93A7-2692734D35FA}"/>
              </a:ext>
            </a:extLst>
          </p:cNvPr>
          <p:cNvSpPr>
            <a:spLocks noGrp="1"/>
          </p:cNvSpPr>
          <p:nvPr>
            <p:ph idx="1"/>
          </p:nvPr>
        </p:nvSpPr>
        <p:spPr>
          <a:xfrm>
            <a:off x="838200" y="1825625"/>
            <a:ext cx="4595436" cy="4351338"/>
          </a:xfrm>
        </p:spPr>
        <p:txBody>
          <a:bodyPr>
            <a:normAutofit/>
          </a:bodyPr>
          <a:lstStyle/>
          <a:p>
            <a:r>
              <a:rPr lang="en-US" dirty="0"/>
              <a:t>4,394,013 lines of data</a:t>
            </a:r>
          </a:p>
          <a:p>
            <a:r>
              <a:rPr lang="en-US" dirty="0"/>
              <a:t>87,979 unique keywords</a:t>
            </a:r>
          </a:p>
          <a:p>
            <a:r>
              <a:rPr lang="en-US" dirty="0"/>
              <a:t>18,882 from 87,979 are in the dictionary (21.46%)</a:t>
            </a:r>
          </a:p>
          <a:p>
            <a:pPr marL="0" indent="0">
              <a:buNone/>
            </a:pPr>
            <a:endParaRPr lang="en-US" dirty="0"/>
          </a:p>
        </p:txBody>
      </p:sp>
      <p:pic>
        <p:nvPicPr>
          <p:cNvPr id="6" name="Picture 3">
            <a:extLst>
              <a:ext uri="{FF2B5EF4-FFF2-40B4-BE49-F238E27FC236}">
                <a16:creationId xmlns:a16="http://schemas.microsoft.com/office/drawing/2014/main" id="{6FC8AF83-AAB7-442B-8E51-86721DA5F9D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70037" y="1825625"/>
            <a:ext cx="6921963" cy="5032375"/>
          </a:xfrm>
          <a:prstGeom prst="rect">
            <a:avLst/>
          </a:prstGeom>
          <a:solidFill>
            <a:schemeClr val="tx1"/>
          </a:solidFill>
        </p:spPr>
      </p:pic>
      <p:sp>
        <p:nvSpPr>
          <p:cNvPr id="5" name="Footer Placeholder 4">
            <a:extLst>
              <a:ext uri="{FF2B5EF4-FFF2-40B4-BE49-F238E27FC236}">
                <a16:creationId xmlns:a16="http://schemas.microsoft.com/office/drawing/2014/main" id="{51B24587-4925-46A7-AB9F-EF2072ACFCB5}"/>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2473997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0EC979-8B33-4018-988F-CFA751B98FDA}"/>
              </a:ext>
            </a:extLst>
          </p:cNvPr>
          <p:cNvSpPr>
            <a:spLocks noGrp="1"/>
          </p:cNvSpPr>
          <p:nvPr>
            <p:ph type="title"/>
          </p:nvPr>
        </p:nvSpPr>
        <p:spPr/>
        <p:txBody>
          <a:bodyPr/>
          <a:lstStyle/>
          <a:p>
            <a:r>
              <a:rPr lang="en-US" dirty="0"/>
              <a:t>Frequency Distribution of Keywords</a:t>
            </a:r>
          </a:p>
        </p:txBody>
      </p:sp>
      <p:sp>
        <p:nvSpPr>
          <p:cNvPr id="10" name="Content Placeholder 2">
            <a:extLst>
              <a:ext uri="{FF2B5EF4-FFF2-40B4-BE49-F238E27FC236}">
                <a16:creationId xmlns:a16="http://schemas.microsoft.com/office/drawing/2014/main" id="{68A7DBE6-102E-4CB4-B3C8-5CA7C26848C3}"/>
              </a:ext>
            </a:extLst>
          </p:cNvPr>
          <p:cNvSpPr txBox="1">
            <a:spLocks/>
          </p:cNvSpPr>
          <p:nvPr/>
        </p:nvSpPr>
        <p:spPr>
          <a:xfrm>
            <a:off x="838200" y="1825625"/>
            <a:ext cx="4595436"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sp>
        <p:nvSpPr>
          <p:cNvPr id="11" name="Content Placeholder 2">
            <a:extLst>
              <a:ext uri="{FF2B5EF4-FFF2-40B4-BE49-F238E27FC236}">
                <a16:creationId xmlns:a16="http://schemas.microsoft.com/office/drawing/2014/main" id="{FC738DCC-7A74-4669-949C-D61BC26480D7}"/>
              </a:ext>
            </a:extLst>
          </p:cNvPr>
          <p:cNvSpPr txBox="1">
            <a:spLocks/>
          </p:cNvSpPr>
          <p:nvPr/>
        </p:nvSpPr>
        <p:spPr>
          <a:xfrm>
            <a:off x="990600" y="1978025"/>
            <a:ext cx="4206543" cy="4351338"/>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Most keywords appeared once</a:t>
            </a:r>
          </a:p>
          <a:p>
            <a:pPr lvl="1"/>
            <a:r>
              <a:rPr lang="en-US" dirty="0"/>
              <a:t>Spelling mistakes</a:t>
            </a:r>
          </a:p>
          <a:p>
            <a:pPr lvl="1"/>
            <a:r>
              <a:rPr lang="en-US" dirty="0"/>
              <a:t>Rare words</a:t>
            </a:r>
          </a:p>
          <a:p>
            <a:pPr lvl="1"/>
            <a:r>
              <a:rPr lang="en-US" dirty="0"/>
              <a:t>Unused language</a:t>
            </a:r>
          </a:p>
          <a:p>
            <a:r>
              <a:rPr lang="en-US" dirty="0"/>
              <a:t>Few Keywords appeared highly</a:t>
            </a:r>
          </a:p>
          <a:p>
            <a:pPr lvl="1"/>
            <a:r>
              <a:rPr lang="en-US" dirty="0"/>
              <a:t>Common professions</a:t>
            </a:r>
          </a:p>
          <a:p>
            <a:pPr lvl="1"/>
            <a:r>
              <a:rPr lang="en-US" dirty="0"/>
              <a:t>Represent significant part of the professions during 19</a:t>
            </a:r>
            <a:r>
              <a:rPr lang="en-US" baseline="30000" dirty="0"/>
              <a:t>th</a:t>
            </a:r>
            <a:r>
              <a:rPr lang="en-US" dirty="0"/>
              <a:t> century.</a:t>
            </a:r>
          </a:p>
          <a:p>
            <a:pPr marL="0" indent="0">
              <a:buFont typeface="Arial" panose="020B0604020202020204" pitchFamily="34" charset="0"/>
              <a:buNone/>
            </a:pPr>
            <a:endParaRPr lang="en-US" dirty="0"/>
          </a:p>
        </p:txBody>
      </p:sp>
      <p:pic>
        <p:nvPicPr>
          <p:cNvPr id="2050" name="Picture 2">
            <a:extLst>
              <a:ext uri="{FF2B5EF4-FFF2-40B4-BE49-F238E27FC236}">
                <a16:creationId xmlns:a16="http://schemas.microsoft.com/office/drawing/2014/main" id="{C59844EA-CDFF-4D95-9A94-CC25B63966F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33636" y="1953720"/>
            <a:ext cx="6734175" cy="4895850"/>
          </a:xfrm>
          <a:prstGeom prst="rect">
            <a:avLst/>
          </a:prstGeom>
          <a:solidFill>
            <a:schemeClr val="tx1"/>
          </a:solidFill>
        </p:spPr>
      </p:pic>
      <p:sp>
        <p:nvSpPr>
          <p:cNvPr id="4" name="Footer Placeholder 3">
            <a:extLst>
              <a:ext uri="{FF2B5EF4-FFF2-40B4-BE49-F238E27FC236}">
                <a16:creationId xmlns:a16="http://schemas.microsoft.com/office/drawing/2014/main" id="{8E905677-2753-4768-ADE6-497F5F89A011}"/>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99173627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C7DA68E-0B01-4B78-8809-4292056787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7099" y="1490133"/>
            <a:ext cx="5734901" cy="5367867"/>
          </a:xfrm>
          <a:prstGeom prst="rect">
            <a:avLst/>
          </a:prstGeom>
          <a:solidFill>
            <a:schemeClr val="tx1"/>
          </a:solidFill>
        </p:spPr>
      </p:pic>
      <p:sp>
        <p:nvSpPr>
          <p:cNvPr id="2" name="Title 1">
            <a:extLst>
              <a:ext uri="{FF2B5EF4-FFF2-40B4-BE49-F238E27FC236}">
                <a16:creationId xmlns:a16="http://schemas.microsoft.com/office/drawing/2014/main" id="{7087CBD9-41E8-402A-8BA4-0F1437713FA2}"/>
              </a:ext>
            </a:extLst>
          </p:cNvPr>
          <p:cNvSpPr>
            <a:spLocks noGrp="1"/>
          </p:cNvSpPr>
          <p:nvPr>
            <p:ph type="title"/>
          </p:nvPr>
        </p:nvSpPr>
        <p:spPr/>
        <p:txBody>
          <a:bodyPr/>
          <a:lstStyle/>
          <a:p>
            <a:r>
              <a:rPr lang="en-US" dirty="0"/>
              <a:t>Refining the keywords</a:t>
            </a:r>
          </a:p>
        </p:txBody>
      </p:sp>
      <p:sp>
        <p:nvSpPr>
          <p:cNvPr id="3" name="Content Placeholder 2">
            <a:extLst>
              <a:ext uri="{FF2B5EF4-FFF2-40B4-BE49-F238E27FC236}">
                <a16:creationId xmlns:a16="http://schemas.microsoft.com/office/drawing/2014/main" id="{34E3F0EF-AEC7-4D1C-A637-41348D1F7361}"/>
              </a:ext>
            </a:extLst>
          </p:cNvPr>
          <p:cNvSpPr>
            <a:spLocks noGrp="1"/>
          </p:cNvSpPr>
          <p:nvPr>
            <p:ph idx="1"/>
          </p:nvPr>
        </p:nvSpPr>
        <p:spPr>
          <a:xfrm>
            <a:off x="838200" y="1825625"/>
            <a:ext cx="5257800" cy="4351338"/>
          </a:xfrm>
        </p:spPr>
        <p:txBody>
          <a:bodyPr/>
          <a:lstStyle/>
          <a:p>
            <a:r>
              <a:rPr lang="en-US" dirty="0"/>
              <a:t>Reduce the number of unique key words such that most of them are in the dictionary.</a:t>
            </a:r>
          </a:p>
          <a:p>
            <a:r>
              <a:rPr lang="en-US" dirty="0"/>
              <a:t>Two steps</a:t>
            </a:r>
          </a:p>
          <a:p>
            <a:pPr marL="914400" lvl="1" indent="-457200">
              <a:buFont typeface="+mj-lt"/>
              <a:buAutoNum type="arabicPeriod"/>
            </a:pPr>
            <a:r>
              <a:rPr lang="en-US" dirty="0"/>
              <a:t>Cleaning the words based on context</a:t>
            </a:r>
          </a:p>
          <a:p>
            <a:pPr marL="914400" lvl="1" indent="-457200">
              <a:buFont typeface="+mj-lt"/>
              <a:buAutoNum type="arabicPeriod"/>
            </a:pPr>
            <a:r>
              <a:rPr lang="en-US" dirty="0"/>
              <a:t>Cleaning all the words together </a:t>
            </a:r>
          </a:p>
        </p:txBody>
      </p:sp>
      <p:sp>
        <p:nvSpPr>
          <p:cNvPr id="6" name="Footer Placeholder 5">
            <a:extLst>
              <a:ext uri="{FF2B5EF4-FFF2-40B4-BE49-F238E27FC236}">
                <a16:creationId xmlns:a16="http://schemas.microsoft.com/office/drawing/2014/main" id="{98DF4917-ED8C-4B60-92AA-2DF1FB36BFB0}"/>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711435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6BA13B-AC84-405C-B5BB-4DEAE7ECE295}"/>
              </a:ext>
            </a:extLst>
          </p:cNvPr>
          <p:cNvSpPr>
            <a:spLocks noGrp="1"/>
          </p:cNvSpPr>
          <p:nvPr>
            <p:ph type="title"/>
          </p:nvPr>
        </p:nvSpPr>
        <p:spPr/>
        <p:txBody>
          <a:bodyPr/>
          <a:lstStyle/>
          <a:p>
            <a:r>
              <a:rPr lang="en-US" dirty="0"/>
              <a:t>Spell correction based on context</a:t>
            </a:r>
          </a:p>
        </p:txBody>
      </p:sp>
      <p:sp>
        <p:nvSpPr>
          <p:cNvPr id="3" name="Content Placeholder 2">
            <a:extLst>
              <a:ext uri="{FF2B5EF4-FFF2-40B4-BE49-F238E27FC236}">
                <a16:creationId xmlns:a16="http://schemas.microsoft.com/office/drawing/2014/main" id="{B9F3D1D8-38BC-4BDC-A008-CAB737CC4F1E}"/>
              </a:ext>
            </a:extLst>
          </p:cNvPr>
          <p:cNvSpPr>
            <a:spLocks noGrp="1"/>
          </p:cNvSpPr>
          <p:nvPr>
            <p:ph idx="1"/>
          </p:nvPr>
        </p:nvSpPr>
        <p:spPr/>
        <p:txBody>
          <a:bodyPr/>
          <a:lstStyle/>
          <a:p>
            <a:r>
              <a:rPr lang="en-US" dirty="0"/>
              <a:t>Example</a:t>
            </a:r>
          </a:p>
          <a:p>
            <a:pPr lvl="1"/>
            <a:r>
              <a:rPr lang="en-US" dirty="0"/>
              <a:t>For,</a:t>
            </a:r>
            <a:r>
              <a:rPr lang="fr-CH" sz="2400" dirty="0"/>
              <a:t> </a:t>
            </a:r>
            <a:r>
              <a:rPr lang="fr-CH" sz="2400" dirty="0" err="1"/>
              <a:t>bole</a:t>
            </a:r>
            <a:r>
              <a:rPr lang="fr-CH" sz="2400" dirty="0"/>
              <a:t>! et vins, </a:t>
            </a:r>
            <a:r>
              <a:rPr lang="fr-CH" sz="2400" dirty="0" err="1"/>
              <a:t>bole</a:t>
            </a:r>
            <a:r>
              <a:rPr lang="fr-CH" sz="2400" dirty="0"/>
              <a:t>! and vins are keywords. </a:t>
            </a:r>
            <a:endParaRPr lang="fr-CH" dirty="0"/>
          </a:p>
          <a:p>
            <a:pPr lvl="1"/>
            <a:r>
              <a:rPr lang="fr-CH" dirty="0"/>
              <a:t>Correct </a:t>
            </a:r>
            <a:r>
              <a:rPr lang="fr-CH" dirty="0" err="1"/>
              <a:t>bole</a:t>
            </a:r>
            <a:r>
              <a:rPr lang="fr-CH" dirty="0"/>
              <a:t>!.</a:t>
            </a:r>
          </a:p>
          <a:p>
            <a:pPr lvl="1"/>
            <a:r>
              <a:rPr lang="en-US" dirty="0"/>
              <a:t>Might become boule.</a:t>
            </a:r>
          </a:p>
          <a:p>
            <a:pPr lvl="1"/>
            <a:r>
              <a:rPr lang="en-US" dirty="0"/>
              <a:t>Considering context with </a:t>
            </a:r>
            <a:r>
              <a:rPr lang="en-US" dirty="0" err="1"/>
              <a:t>hôtel</a:t>
            </a:r>
            <a:r>
              <a:rPr lang="en-US" dirty="0"/>
              <a:t> et </a:t>
            </a:r>
            <a:r>
              <a:rPr lang="en-US" dirty="0" err="1"/>
              <a:t>vins</a:t>
            </a:r>
            <a:r>
              <a:rPr lang="en-US" dirty="0"/>
              <a:t>, will set it to </a:t>
            </a:r>
            <a:r>
              <a:rPr lang="en-US" dirty="0" err="1"/>
              <a:t>hôtel</a:t>
            </a:r>
            <a:endParaRPr lang="en-US" dirty="0"/>
          </a:p>
          <a:p>
            <a:r>
              <a:rPr lang="en-US" dirty="0"/>
              <a:t>The correction is made with high confidence.</a:t>
            </a:r>
          </a:p>
          <a:p>
            <a:r>
              <a:rPr lang="en-US" dirty="0"/>
              <a:t>Similarity is based on </a:t>
            </a:r>
            <a:r>
              <a:rPr lang="en-US" dirty="0" err="1"/>
              <a:t>Levenshtein</a:t>
            </a:r>
            <a:r>
              <a:rPr lang="en-US" dirty="0"/>
              <a:t> distance</a:t>
            </a:r>
          </a:p>
          <a:p>
            <a:pPr lvl="1"/>
            <a:r>
              <a:rPr lang="en-US" dirty="0"/>
              <a:t>minimum number of single-character edits (insertions, deletions or substitutions)</a:t>
            </a:r>
          </a:p>
          <a:p>
            <a:pPr lvl="1"/>
            <a:r>
              <a:rPr lang="en-US" dirty="0"/>
              <a:t>Example: Similarity between </a:t>
            </a:r>
            <a:r>
              <a:rPr lang="en-US" dirty="0" err="1"/>
              <a:t>hôpitaux</a:t>
            </a:r>
            <a:r>
              <a:rPr lang="en-US" dirty="0"/>
              <a:t> and </a:t>
            </a:r>
            <a:r>
              <a:rPr lang="en-US" dirty="0" err="1"/>
              <a:t>hopitaux</a:t>
            </a:r>
            <a:r>
              <a:rPr lang="en-US" dirty="0"/>
              <a:t> is 88%.</a:t>
            </a:r>
          </a:p>
        </p:txBody>
      </p:sp>
      <p:sp>
        <p:nvSpPr>
          <p:cNvPr id="5" name="Footer Placeholder 4">
            <a:extLst>
              <a:ext uri="{FF2B5EF4-FFF2-40B4-BE49-F238E27FC236}">
                <a16:creationId xmlns:a16="http://schemas.microsoft.com/office/drawing/2014/main" id="{5D3E0AC4-AC82-41AB-A4BF-4353157ACDB4}"/>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8493276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4D298-A32D-4D8C-9F2F-B352685850B6}"/>
              </a:ext>
            </a:extLst>
          </p:cNvPr>
          <p:cNvSpPr>
            <a:spLocks noGrp="1"/>
          </p:cNvSpPr>
          <p:nvPr>
            <p:ph type="title"/>
          </p:nvPr>
        </p:nvSpPr>
        <p:spPr/>
        <p:txBody>
          <a:bodyPr/>
          <a:lstStyle/>
          <a:p>
            <a:r>
              <a:rPr lang="en-US" dirty="0"/>
              <a:t>Correcting all the keywords together </a:t>
            </a:r>
          </a:p>
        </p:txBody>
      </p:sp>
      <p:sp>
        <p:nvSpPr>
          <p:cNvPr id="3" name="Content Placeholder 2">
            <a:extLst>
              <a:ext uri="{FF2B5EF4-FFF2-40B4-BE49-F238E27FC236}">
                <a16:creationId xmlns:a16="http://schemas.microsoft.com/office/drawing/2014/main" id="{6C117BCD-C069-485B-B596-755D03E9243E}"/>
              </a:ext>
            </a:extLst>
          </p:cNvPr>
          <p:cNvSpPr>
            <a:spLocks noGrp="1"/>
          </p:cNvSpPr>
          <p:nvPr>
            <p:ph idx="1"/>
          </p:nvPr>
        </p:nvSpPr>
        <p:spPr/>
        <p:txBody>
          <a:bodyPr/>
          <a:lstStyle/>
          <a:p>
            <a:r>
              <a:rPr lang="en-US" dirty="0"/>
              <a:t>Merge similar words irrespective of context.</a:t>
            </a:r>
          </a:p>
          <a:p>
            <a:endParaRPr lang="en-US" dirty="0"/>
          </a:p>
          <a:p>
            <a:r>
              <a:rPr lang="en-US" dirty="0"/>
              <a:t>Similar words that are not in the dictionary are merged with close words in the dictionary.</a:t>
            </a:r>
          </a:p>
        </p:txBody>
      </p:sp>
      <p:sp>
        <p:nvSpPr>
          <p:cNvPr id="5" name="Footer Placeholder 4">
            <a:extLst>
              <a:ext uri="{FF2B5EF4-FFF2-40B4-BE49-F238E27FC236}">
                <a16:creationId xmlns:a16="http://schemas.microsoft.com/office/drawing/2014/main" id="{4C6C20FB-5133-4DC0-A1BB-FF25FB2D1DA9}"/>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61801261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BA0E8-117F-4708-96B1-3EA48EAA4D87}"/>
              </a:ext>
            </a:extLst>
          </p:cNvPr>
          <p:cNvSpPr>
            <a:spLocks noGrp="1"/>
          </p:cNvSpPr>
          <p:nvPr>
            <p:ph type="title"/>
          </p:nvPr>
        </p:nvSpPr>
        <p:spPr>
          <a:xfrm>
            <a:off x="914400" y="101450"/>
            <a:ext cx="10515600" cy="1325563"/>
          </a:xfrm>
        </p:spPr>
        <p:txBody>
          <a:bodyPr/>
          <a:lstStyle/>
          <a:p>
            <a:r>
              <a:rPr lang="en-US" dirty="0"/>
              <a:t>Keywords of Professions</a:t>
            </a:r>
          </a:p>
        </p:txBody>
      </p:sp>
      <p:sp>
        <p:nvSpPr>
          <p:cNvPr id="3" name="Content Placeholder 2">
            <a:extLst>
              <a:ext uri="{FF2B5EF4-FFF2-40B4-BE49-F238E27FC236}">
                <a16:creationId xmlns:a16="http://schemas.microsoft.com/office/drawing/2014/main" id="{B9943579-BE25-42C9-AA33-9192F7F71430}"/>
              </a:ext>
            </a:extLst>
          </p:cNvPr>
          <p:cNvSpPr>
            <a:spLocks noGrp="1"/>
          </p:cNvSpPr>
          <p:nvPr>
            <p:ph sz="half" idx="1"/>
          </p:nvPr>
        </p:nvSpPr>
        <p:spPr/>
        <p:txBody>
          <a:bodyPr>
            <a:normAutofit fontScale="55000" lnSpcReduction="20000"/>
          </a:bodyPr>
          <a:lstStyle/>
          <a:p>
            <a:pPr marL="514350" indent="-514350">
              <a:buFont typeface="+mj-lt"/>
              <a:buAutoNum type="arabicPeriod"/>
            </a:pPr>
            <a:r>
              <a:rPr lang="fr-FR" sz="2800" dirty="0"/>
              <a:t>[hôtel, vins]</a:t>
            </a:r>
          </a:p>
          <a:p>
            <a:pPr marL="514350" indent="-514350">
              <a:buFont typeface="+mj-lt"/>
              <a:buAutoNum type="arabicPeriod"/>
            </a:pPr>
            <a:r>
              <a:rPr lang="fr-FR" dirty="0"/>
              <a:t>[f</a:t>
            </a:r>
            <a:r>
              <a:rPr lang="fr-FR" sz="2800" dirty="0"/>
              <a:t>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présidant, cour, comptes]</a:t>
            </a:r>
          </a:p>
          <a:p>
            <a:pPr marL="514350" indent="-514350">
              <a:buFont typeface="+mj-lt"/>
              <a:buAutoNum type="arabicPeriod"/>
            </a:pPr>
            <a:r>
              <a:rPr lang="fr-FR" sz="2800" dirty="0"/>
              <a:t>[</a:t>
            </a:r>
            <a:r>
              <a:rPr lang="fr-FR" sz="2800" dirty="0" err="1"/>
              <a:t>fab</a:t>
            </a:r>
            <a:r>
              <a:rPr lang="fr-FR" sz="2800" dirty="0"/>
              <a:t>., châles, confections, dames]</a:t>
            </a:r>
          </a:p>
          <a:p>
            <a:pPr marL="514350" indent="-514350">
              <a:buFont typeface="+mj-lt"/>
              <a:buAutoNum type="arabicPeriod"/>
            </a:pPr>
            <a:r>
              <a:rPr lang="fr-CH" sz="2800" dirty="0"/>
              <a:t>[hôtel, ancien, grand, cerf</a:t>
            </a:r>
          </a:p>
          <a:p>
            <a:pPr marL="514350" indent="-514350">
              <a:buFont typeface="+mj-lt"/>
              <a:buAutoNum type="arabicPeriod"/>
            </a:pPr>
            <a:r>
              <a:rPr lang="fr-FR" sz="2800" dirty="0"/>
              <a:t>[</a:t>
            </a:r>
            <a:r>
              <a:rPr lang="fr-FR" sz="2800" dirty="0" err="1"/>
              <a:t>rédact</a:t>
            </a:r>
            <a:r>
              <a:rPr lang="fr-FR" sz="2800" dirty="0"/>
              <a:t>., chef, </a:t>
            </a:r>
            <a:r>
              <a:rPr lang="fr-FR" sz="2800" dirty="0" err="1"/>
              <a:t>propriét</a:t>
            </a:r>
            <a:r>
              <a:rPr lang="fr-FR" sz="2800" dirty="0"/>
              <a:t>., journal, </a:t>
            </a:r>
            <a:r>
              <a:rPr lang="fr-FR" sz="2800" dirty="0" err="1"/>
              <a:t>europe</a:t>
            </a:r>
            <a:r>
              <a:rPr lang="fr-FR" sz="2800" dirty="0"/>
              <a:t>, </a:t>
            </a:r>
            <a:r>
              <a:rPr lang="fr-FR" sz="2800" dirty="0" err="1"/>
              <a:t>artistque</a:t>
            </a:r>
            <a:r>
              <a:rPr lang="fr-FR" sz="2800" dirty="0"/>
              <a:t>]</a:t>
            </a:r>
            <a:endParaRPr lang="en-US" sz="2800" dirty="0"/>
          </a:p>
          <a:p>
            <a:pPr marL="514350" indent="-514350">
              <a:buFont typeface="+mj-lt"/>
              <a:buAutoNum type="arabicPeriod"/>
            </a:pPr>
            <a:r>
              <a:rPr lang="fr-CH" dirty="0"/>
              <a:t>[p</a:t>
            </a:r>
            <a:r>
              <a:rPr lang="fr-CH" sz="2800" dirty="0"/>
              <a:t>roduits, chimiques, agriculture]</a:t>
            </a:r>
          </a:p>
          <a:p>
            <a:pPr marL="514350" indent="-514350">
              <a:buFont typeface="+mj-lt"/>
              <a:buAutoNum type="arabicPeriod"/>
            </a:pPr>
            <a:r>
              <a:rPr lang="fr-CH" sz="2800" dirty="0"/>
              <a:t>[</a:t>
            </a:r>
            <a:r>
              <a:rPr lang="fr-CH" sz="2800" dirty="0" err="1"/>
              <a:t>bole</a:t>
            </a:r>
            <a:r>
              <a:rPr lang="fr-CH" sz="2800" dirty="0"/>
              <a:t>!, vins]</a:t>
            </a:r>
          </a:p>
          <a:p>
            <a:pPr marL="514350" indent="-514350">
              <a:buFont typeface="+mj-lt"/>
              <a:buAutoNum type="arabicPeriod"/>
            </a:pPr>
            <a:r>
              <a:rPr lang="fr-FR" sz="2800" dirty="0"/>
              <a:t>[{</a:t>
            </a:r>
            <a:r>
              <a:rPr lang="fr-FR" sz="2800" dirty="0" err="1"/>
              <a:t>picier</a:t>
            </a:r>
            <a:r>
              <a:rPr lang="fr-FR" sz="2800" dirty="0"/>
              <a:t>]</a:t>
            </a:r>
          </a:p>
          <a:p>
            <a:pPr marL="514350" indent="-514350">
              <a:buFont typeface="+mj-lt"/>
              <a:buAutoNum type="arabicPeriod"/>
            </a:pPr>
            <a:r>
              <a:rPr lang="fr-FR" sz="2800" dirty="0"/>
              <a:t>[</a:t>
            </a:r>
            <a:r>
              <a:rPr lang="fr-FR" sz="2800" dirty="0" err="1"/>
              <a:t>fabr</a:t>
            </a:r>
            <a:r>
              <a:rPr lang="fr-FR" sz="2800" dirty="0"/>
              <a:t>., voitures]</a:t>
            </a:r>
          </a:p>
          <a:p>
            <a:pPr marL="514350" indent="-514350">
              <a:buFont typeface="+mj-lt"/>
              <a:buAutoNum type="arabicPeriod"/>
            </a:pPr>
            <a:r>
              <a:rPr lang="fr-FR" sz="2800" dirty="0"/>
              <a:t>[directeur, boucherie, centrale, </a:t>
            </a:r>
            <a:r>
              <a:rPr lang="fr-FR" sz="2800" dirty="0" err="1"/>
              <a:t>hopitaux</a:t>
            </a:r>
            <a:r>
              <a:rPr lang="fr-FR" dirty="0"/>
              <a:t>, </a:t>
            </a:r>
            <a:r>
              <a:rPr lang="fr-FR" sz="2800" dirty="0" err="1"/>
              <a:t>hospices.civils</a:t>
            </a:r>
            <a:r>
              <a:rPr lang="fr-FR" sz="2800" dirty="0"/>
              <a:t>, paris]</a:t>
            </a:r>
          </a:p>
          <a:p>
            <a:pPr marL="514350" indent="-514350">
              <a:buFont typeface="+mj-lt"/>
              <a:buAutoNum type="arabicPeriod"/>
            </a:pPr>
            <a:r>
              <a:rPr lang="fr-FR" sz="2800" dirty="0"/>
              <a:t>[</a:t>
            </a:r>
            <a:r>
              <a:rPr lang="fr-FR" sz="2800" dirty="0" err="1"/>
              <a:t>fabr</a:t>
            </a:r>
            <a:r>
              <a:rPr lang="fr-FR" sz="2800" dirty="0"/>
              <a:t>., étalages, armures]</a:t>
            </a:r>
          </a:p>
          <a:p>
            <a:pPr marL="514350" indent="-514350">
              <a:buFont typeface="+mj-lt"/>
              <a:buAutoNum type="arabicPeriod"/>
            </a:pPr>
            <a:r>
              <a:rPr lang="fr-FR" dirty="0"/>
              <a:t>[g</a:t>
            </a:r>
            <a:r>
              <a:rPr lang="fr-FR" sz="2800" dirty="0"/>
              <a:t>énéral, division, retraite]</a:t>
            </a:r>
          </a:p>
        </p:txBody>
      </p:sp>
      <p:sp>
        <p:nvSpPr>
          <p:cNvPr id="4" name="Content Placeholder 3">
            <a:extLst>
              <a:ext uri="{FF2B5EF4-FFF2-40B4-BE49-F238E27FC236}">
                <a16:creationId xmlns:a16="http://schemas.microsoft.com/office/drawing/2014/main" id="{99DCE38F-83A4-44BC-A92F-ACC9652657A9}"/>
              </a:ext>
            </a:extLst>
          </p:cNvPr>
          <p:cNvSpPr>
            <a:spLocks noGrp="1"/>
          </p:cNvSpPr>
          <p:nvPr>
            <p:ph sz="half" idx="2"/>
          </p:nvPr>
        </p:nvSpPr>
        <p:spPr/>
        <p:txBody>
          <a:bodyPr>
            <a:normAutofit fontScale="55000" lnSpcReduction="20000"/>
          </a:bodyPr>
          <a:lstStyle/>
          <a:p>
            <a:pPr marL="514350" indent="-514350">
              <a:buFont typeface="+mj-lt"/>
              <a:buAutoNum type="arabicPeriod"/>
            </a:pPr>
            <a:r>
              <a:rPr lang="fr-FR" sz="2800" dirty="0"/>
              <a:t>[hôtel, vins]</a:t>
            </a:r>
          </a:p>
          <a:p>
            <a:pPr marL="514350" indent="-514350">
              <a:buFont typeface="+mj-lt"/>
              <a:buAutoNum type="arabicPeriod"/>
            </a:pPr>
            <a:r>
              <a:rPr lang="fr-FR" dirty="0"/>
              <a:t>[f</a:t>
            </a:r>
            <a:r>
              <a:rPr lang="fr-FR" sz="2800" dirty="0"/>
              <a:t>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a:t>
            </a:r>
            <a:r>
              <a:rPr lang="fr-FR" sz="2800" b="1" u="sng" dirty="0"/>
              <a:t>président</a:t>
            </a:r>
            <a:r>
              <a:rPr lang="fr-FR" sz="2800" dirty="0"/>
              <a:t>, cour, comptes]</a:t>
            </a:r>
          </a:p>
          <a:p>
            <a:pPr marL="514350" indent="-514350">
              <a:buFont typeface="+mj-lt"/>
              <a:buAutoNum type="arabicPeriod"/>
            </a:pPr>
            <a:r>
              <a:rPr lang="fr-FR" sz="2800" dirty="0"/>
              <a:t>[</a:t>
            </a:r>
            <a:r>
              <a:rPr lang="fr-FR" sz="2800" dirty="0" err="1"/>
              <a:t>fab</a:t>
            </a:r>
            <a:r>
              <a:rPr lang="fr-FR" sz="2800" dirty="0"/>
              <a:t>., châles, confections, dames]</a:t>
            </a:r>
          </a:p>
          <a:p>
            <a:pPr marL="514350" indent="-514350">
              <a:buFont typeface="+mj-lt"/>
              <a:buAutoNum type="arabicPeriod"/>
            </a:pPr>
            <a:r>
              <a:rPr lang="fr-CH" sz="2800" dirty="0"/>
              <a:t>[hôtel, ancien, grand, cerf</a:t>
            </a:r>
          </a:p>
          <a:p>
            <a:pPr marL="514350" indent="-514350">
              <a:buFont typeface="+mj-lt"/>
              <a:buAutoNum type="arabicPeriod"/>
            </a:pPr>
            <a:r>
              <a:rPr lang="fr-FR" sz="2800" dirty="0"/>
              <a:t>[</a:t>
            </a:r>
            <a:r>
              <a:rPr lang="fr-FR" sz="2800" dirty="0" err="1"/>
              <a:t>rédact</a:t>
            </a:r>
            <a:r>
              <a:rPr lang="fr-FR" sz="2800" dirty="0"/>
              <a:t>., chef, </a:t>
            </a:r>
            <a:r>
              <a:rPr lang="fr-FR" sz="2800" dirty="0" err="1"/>
              <a:t>propriét</a:t>
            </a:r>
            <a:r>
              <a:rPr lang="fr-FR" sz="2800" dirty="0"/>
              <a:t>., journal, </a:t>
            </a:r>
            <a:r>
              <a:rPr lang="fr-FR" sz="2800" dirty="0" err="1"/>
              <a:t>europe</a:t>
            </a:r>
            <a:r>
              <a:rPr lang="fr-FR" sz="2800" dirty="0"/>
              <a:t>, </a:t>
            </a:r>
            <a:r>
              <a:rPr lang="fr-FR" sz="2800" b="1" u="sng" dirty="0"/>
              <a:t>artistique</a:t>
            </a:r>
            <a:r>
              <a:rPr lang="fr-FR" sz="2800" dirty="0"/>
              <a:t>]</a:t>
            </a:r>
            <a:endParaRPr lang="en-US" sz="2800" dirty="0"/>
          </a:p>
          <a:p>
            <a:pPr marL="514350" indent="-514350">
              <a:buFont typeface="+mj-lt"/>
              <a:buAutoNum type="arabicPeriod"/>
            </a:pPr>
            <a:r>
              <a:rPr lang="fr-CH" dirty="0"/>
              <a:t>[p</a:t>
            </a:r>
            <a:r>
              <a:rPr lang="fr-CH" sz="2800" dirty="0"/>
              <a:t>roduits, chimiques, agriculture]</a:t>
            </a:r>
          </a:p>
          <a:p>
            <a:pPr marL="514350" indent="-514350">
              <a:buFont typeface="+mj-lt"/>
              <a:buAutoNum type="arabicPeriod"/>
            </a:pPr>
            <a:r>
              <a:rPr lang="fr-CH" sz="2800" dirty="0"/>
              <a:t>[</a:t>
            </a:r>
            <a:r>
              <a:rPr lang="fr-FR" sz="2800" b="1" u="sng" dirty="0"/>
              <a:t>hôtel</a:t>
            </a:r>
            <a:r>
              <a:rPr lang="fr-CH" sz="2800" dirty="0"/>
              <a:t>, vins]</a:t>
            </a:r>
          </a:p>
          <a:p>
            <a:pPr marL="514350" indent="-514350">
              <a:buFont typeface="+mj-lt"/>
              <a:buAutoNum type="arabicPeriod"/>
            </a:pPr>
            <a:r>
              <a:rPr lang="fr-FR" sz="2800" dirty="0"/>
              <a:t>[</a:t>
            </a:r>
            <a:r>
              <a:rPr lang="fr-FR" sz="2800" b="1" u="sng" dirty="0"/>
              <a:t>épicier</a:t>
            </a:r>
            <a:r>
              <a:rPr lang="fr-FR" sz="2800" dirty="0"/>
              <a:t>]</a:t>
            </a:r>
          </a:p>
          <a:p>
            <a:pPr marL="514350" indent="-514350">
              <a:buFont typeface="+mj-lt"/>
              <a:buAutoNum type="arabicPeriod"/>
            </a:pPr>
            <a:r>
              <a:rPr lang="fr-FR" sz="2800" dirty="0"/>
              <a:t>[</a:t>
            </a:r>
            <a:r>
              <a:rPr lang="fr-FR" sz="2800" dirty="0" err="1"/>
              <a:t>fabr</a:t>
            </a:r>
            <a:r>
              <a:rPr lang="fr-FR" sz="2800" dirty="0"/>
              <a:t>., voitures]</a:t>
            </a:r>
          </a:p>
          <a:p>
            <a:pPr marL="514350" indent="-514350">
              <a:buFont typeface="+mj-lt"/>
              <a:buAutoNum type="arabicPeriod"/>
            </a:pPr>
            <a:r>
              <a:rPr lang="fr-FR" sz="2800" dirty="0"/>
              <a:t>[directeur, boucherie, centrale, </a:t>
            </a:r>
            <a:r>
              <a:rPr lang="fr-FR" sz="2800" b="1" u="sng" dirty="0"/>
              <a:t>hôpitaux</a:t>
            </a:r>
            <a:r>
              <a:rPr lang="fr-FR" dirty="0"/>
              <a:t>, </a:t>
            </a:r>
            <a:r>
              <a:rPr lang="fr-FR" sz="2800" dirty="0" err="1"/>
              <a:t>hospices.civils</a:t>
            </a:r>
            <a:r>
              <a:rPr lang="fr-FR" sz="2800" dirty="0"/>
              <a:t>, paris]</a:t>
            </a:r>
          </a:p>
          <a:p>
            <a:pPr marL="514350" indent="-514350">
              <a:buFont typeface="+mj-lt"/>
              <a:buAutoNum type="arabicPeriod"/>
            </a:pPr>
            <a:r>
              <a:rPr lang="fr-FR" sz="2800" dirty="0"/>
              <a:t>[</a:t>
            </a:r>
            <a:r>
              <a:rPr lang="fr-FR" sz="2800" dirty="0" err="1"/>
              <a:t>fabr</a:t>
            </a:r>
            <a:r>
              <a:rPr lang="fr-FR" sz="2800" dirty="0"/>
              <a:t>., étalages, armures]</a:t>
            </a:r>
          </a:p>
          <a:p>
            <a:pPr marL="514350" indent="-514350">
              <a:buFont typeface="+mj-lt"/>
              <a:buAutoNum type="arabicPeriod"/>
            </a:pPr>
            <a:r>
              <a:rPr lang="fr-FR" dirty="0"/>
              <a:t>[g</a:t>
            </a:r>
            <a:r>
              <a:rPr lang="fr-FR" sz="2800" dirty="0"/>
              <a:t>énéral, division retraite]</a:t>
            </a:r>
          </a:p>
        </p:txBody>
      </p:sp>
      <p:sp>
        <p:nvSpPr>
          <p:cNvPr id="5" name="TextBox 4">
            <a:extLst>
              <a:ext uri="{FF2B5EF4-FFF2-40B4-BE49-F238E27FC236}">
                <a16:creationId xmlns:a16="http://schemas.microsoft.com/office/drawing/2014/main" id="{52A14B5C-D8C6-4A4B-9273-7F5507F3B50F}"/>
              </a:ext>
            </a:extLst>
          </p:cNvPr>
          <p:cNvSpPr txBox="1"/>
          <p:nvPr/>
        </p:nvSpPr>
        <p:spPr>
          <a:xfrm>
            <a:off x="838200" y="1242347"/>
            <a:ext cx="5181600" cy="369332"/>
          </a:xfrm>
          <a:prstGeom prst="rect">
            <a:avLst/>
          </a:prstGeom>
          <a:noFill/>
        </p:spPr>
        <p:txBody>
          <a:bodyPr wrap="square" rtlCol="0">
            <a:spAutoFit/>
          </a:bodyPr>
          <a:lstStyle/>
          <a:p>
            <a:pPr algn="ctr"/>
            <a:r>
              <a:rPr lang="en-US" b="1" dirty="0"/>
              <a:t>Keywords</a:t>
            </a:r>
          </a:p>
        </p:txBody>
      </p:sp>
      <p:sp>
        <p:nvSpPr>
          <p:cNvPr id="6" name="TextBox 5">
            <a:extLst>
              <a:ext uri="{FF2B5EF4-FFF2-40B4-BE49-F238E27FC236}">
                <a16:creationId xmlns:a16="http://schemas.microsoft.com/office/drawing/2014/main" id="{D5653009-31C2-4FA7-B6AC-403BF387BBAA}"/>
              </a:ext>
            </a:extLst>
          </p:cNvPr>
          <p:cNvSpPr txBox="1"/>
          <p:nvPr/>
        </p:nvSpPr>
        <p:spPr>
          <a:xfrm>
            <a:off x="6172200" y="1242347"/>
            <a:ext cx="5181600" cy="369332"/>
          </a:xfrm>
          <a:prstGeom prst="rect">
            <a:avLst/>
          </a:prstGeom>
          <a:noFill/>
        </p:spPr>
        <p:txBody>
          <a:bodyPr wrap="square" rtlCol="0">
            <a:spAutoFit/>
          </a:bodyPr>
          <a:lstStyle/>
          <a:p>
            <a:pPr algn="ctr"/>
            <a:r>
              <a:rPr lang="en-US" b="1" dirty="0"/>
              <a:t>Keywords</a:t>
            </a:r>
          </a:p>
        </p:txBody>
      </p:sp>
      <p:sp>
        <p:nvSpPr>
          <p:cNvPr id="8" name="Footer Placeholder 7">
            <a:extLst>
              <a:ext uri="{FF2B5EF4-FFF2-40B4-BE49-F238E27FC236}">
                <a16:creationId xmlns:a16="http://schemas.microsoft.com/office/drawing/2014/main" id="{55E5D81F-1D05-4BA6-8A60-4CCA1D9214CF}"/>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8218454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A64D-7A8F-4B69-9A95-A55AD160C9FA}"/>
              </a:ext>
            </a:extLst>
          </p:cNvPr>
          <p:cNvSpPr>
            <a:spLocks noGrp="1"/>
          </p:cNvSpPr>
          <p:nvPr>
            <p:ph type="title"/>
          </p:nvPr>
        </p:nvSpPr>
        <p:spPr/>
        <p:txBody>
          <a:bodyPr/>
          <a:lstStyle/>
          <a:p>
            <a:r>
              <a:rPr lang="en-US" dirty="0"/>
              <a:t>Filling the Abbreviations</a:t>
            </a:r>
          </a:p>
        </p:txBody>
      </p:sp>
      <p:sp>
        <p:nvSpPr>
          <p:cNvPr id="3" name="Content Placeholder 2">
            <a:extLst>
              <a:ext uri="{FF2B5EF4-FFF2-40B4-BE49-F238E27FC236}">
                <a16:creationId xmlns:a16="http://schemas.microsoft.com/office/drawing/2014/main" id="{21AE6D4F-F35C-4EB0-B456-0DEFDC96CC82}"/>
              </a:ext>
            </a:extLst>
          </p:cNvPr>
          <p:cNvSpPr>
            <a:spLocks noGrp="1"/>
          </p:cNvSpPr>
          <p:nvPr>
            <p:ph idx="1"/>
          </p:nvPr>
        </p:nvSpPr>
        <p:spPr/>
        <p:txBody>
          <a:bodyPr/>
          <a:lstStyle/>
          <a:p>
            <a:r>
              <a:rPr lang="en-US" dirty="0"/>
              <a:t>The users/researches shall not search based on the abbreviations.</a:t>
            </a:r>
          </a:p>
          <a:p>
            <a:r>
              <a:rPr lang="en-US" dirty="0"/>
              <a:t>Separate the words that are potentially abbreviation and manually they will be given full forms and those tokens shall be updated.</a:t>
            </a:r>
          </a:p>
          <a:p>
            <a:r>
              <a:rPr lang="en-US" dirty="0"/>
              <a:t>Example</a:t>
            </a:r>
          </a:p>
          <a:p>
            <a:pPr lvl="1"/>
            <a:r>
              <a:rPr lang="en-US" dirty="0"/>
              <a:t>fab., </a:t>
            </a:r>
            <a:r>
              <a:rPr lang="en-US" dirty="0" err="1"/>
              <a:t>fabr</a:t>
            </a:r>
            <a:r>
              <a:rPr lang="en-US" dirty="0"/>
              <a:t>., </a:t>
            </a:r>
            <a:r>
              <a:rPr lang="en-US" dirty="0" err="1"/>
              <a:t>propriét</a:t>
            </a:r>
            <a:r>
              <a:rPr lang="en-US" dirty="0"/>
              <a:t>.</a:t>
            </a:r>
          </a:p>
          <a:p>
            <a:r>
              <a:rPr lang="en-US" dirty="0"/>
              <a:t>Change to </a:t>
            </a:r>
          </a:p>
          <a:p>
            <a:pPr lvl="1"/>
            <a:r>
              <a:rPr lang="en-US" dirty="0"/>
              <a:t>Fabricant, propriétaire</a:t>
            </a:r>
          </a:p>
        </p:txBody>
      </p:sp>
      <p:sp>
        <p:nvSpPr>
          <p:cNvPr id="5" name="Footer Placeholder 4">
            <a:extLst>
              <a:ext uri="{FF2B5EF4-FFF2-40B4-BE49-F238E27FC236}">
                <a16:creationId xmlns:a16="http://schemas.microsoft.com/office/drawing/2014/main" id="{0ABA034C-5AD4-4709-98A5-C9755EE61AC6}"/>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2317707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BA0E8-117F-4708-96B1-3EA48EAA4D87}"/>
              </a:ext>
            </a:extLst>
          </p:cNvPr>
          <p:cNvSpPr>
            <a:spLocks noGrp="1"/>
          </p:cNvSpPr>
          <p:nvPr>
            <p:ph type="title"/>
          </p:nvPr>
        </p:nvSpPr>
        <p:spPr>
          <a:xfrm>
            <a:off x="914400" y="101450"/>
            <a:ext cx="10515600" cy="1325563"/>
          </a:xfrm>
        </p:spPr>
        <p:txBody>
          <a:bodyPr/>
          <a:lstStyle/>
          <a:p>
            <a:r>
              <a:rPr lang="en-US" dirty="0"/>
              <a:t>Keywords of Professions</a:t>
            </a:r>
          </a:p>
        </p:txBody>
      </p:sp>
      <p:sp>
        <p:nvSpPr>
          <p:cNvPr id="3" name="Content Placeholder 2">
            <a:extLst>
              <a:ext uri="{FF2B5EF4-FFF2-40B4-BE49-F238E27FC236}">
                <a16:creationId xmlns:a16="http://schemas.microsoft.com/office/drawing/2014/main" id="{B9943579-BE25-42C9-AA33-9192F7F71430}"/>
              </a:ext>
            </a:extLst>
          </p:cNvPr>
          <p:cNvSpPr>
            <a:spLocks noGrp="1"/>
          </p:cNvSpPr>
          <p:nvPr>
            <p:ph sz="half" idx="1"/>
          </p:nvPr>
        </p:nvSpPr>
        <p:spPr/>
        <p:txBody>
          <a:bodyPr>
            <a:normAutofit fontScale="55000" lnSpcReduction="20000"/>
          </a:bodyPr>
          <a:lstStyle/>
          <a:p>
            <a:pPr marL="514350" indent="-514350">
              <a:buFont typeface="+mj-lt"/>
              <a:buAutoNum type="arabicPeriod"/>
            </a:pPr>
            <a:r>
              <a:rPr lang="fr-FR" sz="2800" dirty="0"/>
              <a:t>[hôtel, vins]</a:t>
            </a:r>
          </a:p>
          <a:p>
            <a:pPr marL="514350" indent="-514350">
              <a:buFont typeface="+mj-lt"/>
              <a:buAutoNum type="arabicPeriod"/>
            </a:pPr>
            <a:r>
              <a:rPr lang="fr-FR" dirty="0"/>
              <a:t>[f</a:t>
            </a:r>
            <a:r>
              <a:rPr lang="fr-FR" sz="2800" dirty="0"/>
              <a:t>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président, cour, comptes]</a:t>
            </a:r>
          </a:p>
          <a:p>
            <a:pPr marL="514350" indent="-514350">
              <a:buFont typeface="+mj-lt"/>
              <a:buAutoNum type="arabicPeriod"/>
            </a:pPr>
            <a:r>
              <a:rPr lang="fr-FR" sz="2800" dirty="0"/>
              <a:t>[</a:t>
            </a:r>
            <a:r>
              <a:rPr lang="fr-FR" sz="2800" dirty="0" err="1"/>
              <a:t>fab</a:t>
            </a:r>
            <a:r>
              <a:rPr lang="fr-FR" sz="2800" dirty="0"/>
              <a:t>., châles, confections, dames]</a:t>
            </a:r>
          </a:p>
          <a:p>
            <a:pPr marL="514350" indent="-514350">
              <a:buFont typeface="+mj-lt"/>
              <a:buAutoNum type="arabicPeriod"/>
            </a:pPr>
            <a:r>
              <a:rPr lang="fr-CH" sz="2800" dirty="0"/>
              <a:t>[hôtel, ancien, grand, cerf</a:t>
            </a:r>
          </a:p>
          <a:p>
            <a:pPr marL="514350" indent="-514350">
              <a:buFont typeface="+mj-lt"/>
              <a:buAutoNum type="arabicPeriod"/>
            </a:pPr>
            <a:r>
              <a:rPr lang="fr-FR" sz="2800" dirty="0"/>
              <a:t>[</a:t>
            </a:r>
            <a:r>
              <a:rPr lang="fr-FR" sz="2800" dirty="0" err="1"/>
              <a:t>rédact</a:t>
            </a:r>
            <a:r>
              <a:rPr lang="fr-FR" sz="2800" dirty="0"/>
              <a:t>., chef, </a:t>
            </a:r>
            <a:r>
              <a:rPr lang="fr-FR" sz="2800" dirty="0" err="1"/>
              <a:t>propriét</a:t>
            </a:r>
            <a:r>
              <a:rPr lang="fr-FR" sz="2800" dirty="0"/>
              <a:t>., journal, </a:t>
            </a:r>
            <a:r>
              <a:rPr lang="fr-FR" sz="2800" dirty="0" err="1"/>
              <a:t>europe</a:t>
            </a:r>
            <a:r>
              <a:rPr lang="fr-FR" sz="2800" dirty="0"/>
              <a:t>, artistique]</a:t>
            </a:r>
            <a:endParaRPr lang="en-US" sz="2800" dirty="0"/>
          </a:p>
          <a:p>
            <a:pPr marL="514350" indent="-514350">
              <a:buFont typeface="+mj-lt"/>
              <a:buAutoNum type="arabicPeriod"/>
            </a:pPr>
            <a:r>
              <a:rPr lang="fr-CH" dirty="0"/>
              <a:t>[p</a:t>
            </a:r>
            <a:r>
              <a:rPr lang="fr-CH" sz="2800" dirty="0"/>
              <a:t>roduits, chimiques, agriculture]</a:t>
            </a:r>
          </a:p>
          <a:p>
            <a:pPr marL="514350" indent="-514350">
              <a:buFont typeface="+mj-lt"/>
              <a:buAutoNum type="arabicPeriod"/>
            </a:pPr>
            <a:r>
              <a:rPr lang="fr-CH" sz="2800" dirty="0"/>
              <a:t>[</a:t>
            </a:r>
            <a:r>
              <a:rPr lang="fr-FR" sz="2800" dirty="0"/>
              <a:t>hôtel</a:t>
            </a:r>
            <a:r>
              <a:rPr lang="fr-CH" sz="2800" dirty="0"/>
              <a:t>, vins]</a:t>
            </a:r>
          </a:p>
          <a:p>
            <a:pPr marL="514350" indent="-514350">
              <a:buFont typeface="+mj-lt"/>
              <a:buAutoNum type="arabicPeriod"/>
            </a:pPr>
            <a:r>
              <a:rPr lang="fr-FR" sz="2800" dirty="0"/>
              <a:t>[épicier]</a:t>
            </a:r>
          </a:p>
          <a:p>
            <a:pPr marL="514350" indent="-514350">
              <a:buFont typeface="+mj-lt"/>
              <a:buAutoNum type="arabicPeriod"/>
            </a:pPr>
            <a:r>
              <a:rPr lang="fr-FR" sz="2800" dirty="0"/>
              <a:t>[</a:t>
            </a:r>
            <a:r>
              <a:rPr lang="fr-FR" sz="2800" dirty="0" err="1"/>
              <a:t>fabr</a:t>
            </a:r>
            <a:r>
              <a:rPr lang="fr-FR" sz="2800" dirty="0"/>
              <a:t>., voitures]</a:t>
            </a:r>
          </a:p>
          <a:p>
            <a:pPr marL="514350" indent="-514350">
              <a:buFont typeface="+mj-lt"/>
              <a:buAutoNum type="arabicPeriod"/>
            </a:pPr>
            <a:r>
              <a:rPr lang="fr-FR" sz="2800" dirty="0"/>
              <a:t>[directeur, boucherie, centrale, hôpitaux</a:t>
            </a:r>
            <a:r>
              <a:rPr lang="fr-FR" dirty="0"/>
              <a:t>, </a:t>
            </a:r>
            <a:r>
              <a:rPr lang="fr-FR" sz="2800" b="1" dirty="0"/>
              <a:t>hospices</a:t>
            </a:r>
            <a:r>
              <a:rPr lang="fr-FR" sz="2800" dirty="0"/>
              <a:t>, </a:t>
            </a:r>
            <a:r>
              <a:rPr lang="fr-FR" sz="2800" b="1" dirty="0"/>
              <a:t>civils</a:t>
            </a:r>
            <a:r>
              <a:rPr lang="fr-FR" sz="2800" dirty="0"/>
              <a:t>, paris]</a:t>
            </a:r>
          </a:p>
          <a:p>
            <a:pPr marL="514350" indent="-514350">
              <a:buFont typeface="+mj-lt"/>
              <a:buAutoNum type="arabicPeriod"/>
            </a:pPr>
            <a:r>
              <a:rPr lang="fr-FR" sz="2800" dirty="0"/>
              <a:t>[</a:t>
            </a:r>
            <a:r>
              <a:rPr lang="fr-FR" sz="2800" dirty="0" err="1"/>
              <a:t>fabr</a:t>
            </a:r>
            <a:r>
              <a:rPr lang="fr-FR" sz="2800" dirty="0"/>
              <a:t>., étalages, armures]</a:t>
            </a:r>
          </a:p>
          <a:p>
            <a:pPr marL="514350" indent="-514350">
              <a:buFont typeface="+mj-lt"/>
              <a:buAutoNum type="arabicPeriod"/>
            </a:pPr>
            <a:r>
              <a:rPr lang="fr-FR" dirty="0"/>
              <a:t>[g</a:t>
            </a:r>
            <a:r>
              <a:rPr lang="fr-FR" sz="2800" dirty="0"/>
              <a:t>énéral, division retraite]</a:t>
            </a:r>
          </a:p>
        </p:txBody>
      </p:sp>
      <p:sp>
        <p:nvSpPr>
          <p:cNvPr id="4" name="Content Placeholder 3">
            <a:extLst>
              <a:ext uri="{FF2B5EF4-FFF2-40B4-BE49-F238E27FC236}">
                <a16:creationId xmlns:a16="http://schemas.microsoft.com/office/drawing/2014/main" id="{99DCE38F-83A4-44BC-A92F-ACC9652657A9}"/>
              </a:ext>
            </a:extLst>
          </p:cNvPr>
          <p:cNvSpPr>
            <a:spLocks noGrp="1"/>
          </p:cNvSpPr>
          <p:nvPr>
            <p:ph sz="half" idx="2"/>
          </p:nvPr>
        </p:nvSpPr>
        <p:spPr/>
        <p:txBody>
          <a:bodyPr>
            <a:normAutofit fontScale="55000" lnSpcReduction="20000"/>
          </a:bodyPr>
          <a:lstStyle/>
          <a:p>
            <a:pPr marL="514350" indent="-514350">
              <a:buFont typeface="+mj-lt"/>
              <a:buAutoNum type="arabicPeriod"/>
            </a:pPr>
            <a:r>
              <a:rPr lang="fr-FR" sz="2800" dirty="0"/>
              <a:t>[hôtel, vins]</a:t>
            </a:r>
          </a:p>
          <a:p>
            <a:pPr marL="514350" indent="-514350">
              <a:buFont typeface="+mj-lt"/>
              <a:buAutoNum type="arabicPeriod"/>
            </a:pPr>
            <a:r>
              <a:rPr lang="fr-FR" dirty="0"/>
              <a:t>[f</a:t>
            </a:r>
            <a:r>
              <a:rPr lang="fr-FR" sz="2800" dirty="0"/>
              <a:t>ins, vins]</a:t>
            </a:r>
          </a:p>
          <a:p>
            <a:pPr marL="514350" indent="-514350">
              <a:buFont typeface="+mj-lt"/>
              <a:buAutoNum type="arabicPeriod"/>
            </a:pPr>
            <a:r>
              <a:rPr lang="fr-FR" sz="2800" dirty="0"/>
              <a:t>[épicier]</a:t>
            </a:r>
          </a:p>
          <a:p>
            <a:pPr marL="514350" indent="-514350">
              <a:buFont typeface="+mj-lt"/>
              <a:buAutoNum type="arabicPeriod"/>
            </a:pPr>
            <a:r>
              <a:rPr lang="fr-FR" sz="2800" dirty="0"/>
              <a:t>[premier, président, cour, comptes]</a:t>
            </a:r>
          </a:p>
          <a:p>
            <a:pPr marL="514350" indent="-514350">
              <a:buFont typeface="+mj-lt"/>
              <a:buAutoNum type="arabicPeriod"/>
            </a:pPr>
            <a:r>
              <a:rPr lang="fr-FR" sz="2800" dirty="0"/>
              <a:t>[</a:t>
            </a:r>
            <a:r>
              <a:rPr lang="fr-FR" sz="2800" b="1" dirty="0"/>
              <a:t>fabricant</a:t>
            </a:r>
            <a:r>
              <a:rPr lang="fr-FR" sz="2800" dirty="0"/>
              <a:t>, châles, confections, dames]</a:t>
            </a:r>
          </a:p>
          <a:p>
            <a:pPr marL="514350" indent="-514350">
              <a:buFont typeface="+mj-lt"/>
              <a:buAutoNum type="arabicPeriod"/>
            </a:pPr>
            <a:r>
              <a:rPr lang="fr-CH" sz="2800" dirty="0"/>
              <a:t>[hôtel, ancien, grand, cerf</a:t>
            </a:r>
          </a:p>
          <a:p>
            <a:pPr marL="514350" indent="-514350">
              <a:buFont typeface="+mj-lt"/>
              <a:buAutoNum type="arabicPeriod"/>
            </a:pPr>
            <a:r>
              <a:rPr lang="fr-FR" sz="2800" dirty="0"/>
              <a:t>[</a:t>
            </a:r>
            <a:r>
              <a:rPr lang="fr-FR" sz="2800" b="1" dirty="0"/>
              <a:t>rédacteur</a:t>
            </a:r>
            <a:r>
              <a:rPr lang="fr-FR" sz="2800" dirty="0"/>
              <a:t>, chef, </a:t>
            </a:r>
            <a:r>
              <a:rPr lang="fr-FR" sz="2800" b="1" dirty="0"/>
              <a:t>propriétaire</a:t>
            </a:r>
            <a:r>
              <a:rPr lang="fr-FR" sz="2800" dirty="0"/>
              <a:t>, journal, </a:t>
            </a:r>
            <a:r>
              <a:rPr lang="fr-FR" sz="2800" dirty="0" err="1"/>
              <a:t>europe</a:t>
            </a:r>
            <a:r>
              <a:rPr lang="fr-FR" sz="2800" dirty="0"/>
              <a:t>, artistique]</a:t>
            </a:r>
            <a:endParaRPr lang="en-US" sz="2800" dirty="0"/>
          </a:p>
          <a:p>
            <a:pPr marL="514350" indent="-514350">
              <a:buFont typeface="+mj-lt"/>
              <a:buAutoNum type="arabicPeriod"/>
            </a:pPr>
            <a:r>
              <a:rPr lang="fr-CH" dirty="0"/>
              <a:t>[p</a:t>
            </a:r>
            <a:r>
              <a:rPr lang="fr-CH" sz="2800" dirty="0"/>
              <a:t>roduits, chimiques, agriculture]</a:t>
            </a:r>
          </a:p>
          <a:p>
            <a:pPr marL="514350" indent="-514350">
              <a:buFont typeface="+mj-lt"/>
              <a:buAutoNum type="arabicPeriod"/>
            </a:pPr>
            <a:r>
              <a:rPr lang="fr-CH" sz="2800" dirty="0"/>
              <a:t>[</a:t>
            </a:r>
            <a:r>
              <a:rPr lang="fr-FR" sz="2800" dirty="0"/>
              <a:t>hôtel</a:t>
            </a:r>
            <a:r>
              <a:rPr lang="fr-CH" sz="2800" dirty="0"/>
              <a:t>, vins]</a:t>
            </a:r>
          </a:p>
          <a:p>
            <a:pPr marL="514350" indent="-514350">
              <a:buFont typeface="+mj-lt"/>
              <a:buAutoNum type="arabicPeriod"/>
            </a:pPr>
            <a:r>
              <a:rPr lang="fr-FR" sz="2800" dirty="0"/>
              <a:t>[épicier]</a:t>
            </a:r>
          </a:p>
          <a:p>
            <a:pPr marL="514350" indent="-514350">
              <a:buFont typeface="+mj-lt"/>
              <a:buAutoNum type="arabicPeriod"/>
            </a:pPr>
            <a:r>
              <a:rPr lang="fr-FR" sz="2800" dirty="0"/>
              <a:t>[</a:t>
            </a:r>
            <a:r>
              <a:rPr lang="fr-FR" sz="2800" b="1" dirty="0"/>
              <a:t>fabricant, </a:t>
            </a:r>
            <a:r>
              <a:rPr lang="fr-FR" sz="2800" dirty="0"/>
              <a:t>voitures]</a:t>
            </a:r>
          </a:p>
          <a:p>
            <a:pPr marL="514350" indent="-514350">
              <a:buFont typeface="+mj-lt"/>
              <a:buAutoNum type="arabicPeriod"/>
            </a:pPr>
            <a:r>
              <a:rPr lang="fr-FR" sz="2800" dirty="0"/>
              <a:t>[directeur, boucherie, centrale, hôpitaux</a:t>
            </a:r>
            <a:r>
              <a:rPr lang="fr-FR" dirty="0"/>
              <a:t>, </a:t>
            </a:r>
            <a:r>
              <a:rPr lang="fr-FR" sz="2800" dirty="0"/>
              <a:t>hospices, </a:t>
            </a:r>
            <a:r>
              <a:rPr lang="fr-FR" sz="2800" b="1" dirty="0"/>
              <a:t>civils</a:t>
            </a:r>
            <a:r>
              <a:rPr lang="fr-FR" sz="2800" dirty="0"/>
              <a:t>, paris]</a:t>
            </a:r>
          </a:p>
          <a:p>
            <a:pPr marL="514350" indent="-514350">
              <a:buFont typeface="+mj-lt"/>
              <a:buAutoNum type="arabicPeriod"/>
            </a:pPr>
            <a:r>
              <a:rPr lang="fr-FR" sz="2800" dirty="0"/>
              <a:t>[</a:t>
            </a:r>
            <a:r>
              <a:rPr lang="fr-FR" sz="2800" b="1" dirty="0"/>
              <a:t>fabricant, </a:t>
            </a:r>
            <a:r>
              <a:rPr lang="fr-FR" sz="2800" dirty="0"/>
              <a:t>étalages, armures]</a:t>
            </a:r>
          </a:p>
          <a:p>
            <a:pPr marL="514350" indent="-514350">
              <a:buFont typeface="+mj-lt"/>
              <a:buAutoNum type="arabicPeriod"/>
            </a:pPr>
            <a:r>
              <a:rPr lang="fr-FR" dirty="0"/>
              <a:t>[g</a:t>
            </a:r>
            <a:r>
              <a:rPr lang="fr-FR" sz="2800" dirty="0"/>
              <a:t>énéral, division retraite]</a:t>
            </a:r>
          </a:p>
        </p:txBody>
      </p:sp>
      <p:sp>
        <p:nvSpPr>
          <p:cNvPr id="5" name="TextBox 4">
            <a:extLst>
              <a:ext uri="{FF2B5EF4-FFF2-40B4-BE49-F238E27FC236}">
                <a16:creationId xmlns:a16="http://schemas.microsoft.com/office/drawing/2014/main" id="{52A14B5C-D8C6-4A4B-9273-7F5507F3B50F}"/>
              </a:ext>
            </a:extLst>
          </p:cNvPr>
          <p:cNvSpPr txBox="1"/>
          <p:nvPr/>
        </p:nvSpPr>
        <p:spPr>
          <a:xfrm>
            <a:off x="838200" y="1242347"/>
            <a:ext cx="5181600" cy="369332"/>
          </a:xfrm>
          <a:prstGeom prst="rect">
            <a:avLst/>
          </a:prstGeom>
          <a:noFill/>
        </p:spPr>
        <p:txBody>
          <a:bodyPr wrap="square" rtlCol="0">
            <a:spAutoFit/>
          </a:bodyPr>
          <a:lstStyle/>
          <a:p>
            <a:pPr algn="ctr"/>
            <a:r>
              <a:rPr lang="en-US" b="1" dirty="0"/>
              <a:t>Keywords</a:t>
            </a:r>
          </a:p>
        </p:txBody>
      </p:sp>
      <p:sp>
        <p:nvSpPr>
          <p:cNvPr id="6" name="TextBox 5">
            <a:extLst>
              <a:ext uri="{FF2B5EF4-FFF2-40B4-BE49-F238E27FC236}">
                <a16:creationId xmlns:a16="http://schemas.microsoft.com/office/drawing/2014/main" id="{D5653009-31C2-4FA7-B6AC-403BF387BBAA}"/>
              </a:ext>
            </a:extLst>
          </p:cNvPr>
          <p:cNvSpPr txBox="1"/>
          <p:nvPr/>
        </p:nvSpPr>
        <p:spPr>
          <a:xfrm>
            <a:off x="6172200" y="1242347"/>
            <a:ext cx="5181600" cy="369332"/>
          </a:xfrm>
          <a:prstGeom prst="rect">
            <a:avLst/>
          </a:prstGeom>
          <a:noFill/>
        </p:spPr>
        <p:txBody>
          <a:bodyPr wrap="square" rtlCol="0">
            <a:spAutoFit/>
          </a:bodyPr>
          <a:lstStyle/>
          <a:p>
            <a:pPr algn="ctr"/>
            <a:r>
              <a:rPr lang="en-US" b="1" dirty="0"/>
              <a:t>Keywords</a:t>
            </a:r>
          </a:p>
        </p:txBody>
      </p:sp>
      <p:sp>
        <p:nvSpPr>
          <p:cNvPr id="8" name="Footer Placeholder 7">
            <a:extLst>
              <a:ext uri="{FF2B5EF4-FFF2-40B4-BE49-F238E27FC236}">
                <a16:creationId xmlns:a16="http://schemas.microsoft.com/office/drawing/2014/main" id="{6425AF0D-9038-45DC-B16E-2575573B45E8}"/>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6698889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74752-A664-40C8-B9B3-19EC67224E3A}"/>
              </a:ext>
            </a:extLst>
          </p:cNvPr>
          <p:cNvSpPr>
            <a:spLocks noGrp="1"/>
          </p:cNvSpPr>
          <p:nvPr>
            <p:ph type="title"/>
          </p:nvPr>
        </p:nvSpPr>
        <p:spPr/>
        <p:txBody>
          <a:bodyPr/>
          <a:lstStyle/>
          <a:p>
            <a:r>
              <a:rPr lang="en-US" dirty="0"/>
              <a:t>Cleaning all the words together </a:t>
            </a:r>
          </a:p>
        </p:txBody>
      </p:sp>
      <p:sp>
        <p:nvSpPr>
          <p:cNvPr id="3" name="Content Placeholder 2">
            <a:extLst>
              <a:ext uri="{FF2B5EF4-FFF2-40B4-BE49-F238E27FC236}">
                <a16:creationId xmlns:a16="http://schemas.microsoft.com/office/drawing/2014/main" id="{9008C9A4-111F-48C7-93A7-2692734D35FA}"/>
              </a:ext>
            </a:extLst>
          </p:cNvPr>
          <p:cNvSpPr>
            <a:spLocks noGrp="1"/>
          </p:cNvSpPr>
          <p:nvPr>
            <p:ph idx="1"/>
          </p:nvPr>
        </p:nvSpPr>
        <p:spPr>
          <a:xfrm>
            <a:off x="838200" y="1825625"/>
            <a:ext cx="4858408" cy="4351338"/>
          </a:xfrm>
        </p:spPr>
        <p:txBody>
          <a:bodyPr>
            <a:normAutofit/>
          </a:bodyPr>
          <a:lstStyle/>
          <a:p>
            <a:r>
              <a:rPr lang="en-US" dirty="0"/>
              <a:t>After the cleaning</a:t>
            </a:r>
          </a:p>
          <a:p>
            <a:r>
              <a:rPr lang="en-US" dirty="0"/>
              <a:t>24,314 unique keywords from 87,979</a:t>
            </a:r>
          </a:p>
          <a:p>
            <a:r>
              <a:rPr lang="en-US" dirty="0"/>
              <a:t>18,882 keywords in the dictionary (77.7%)</a:t>
            </a:r>
          </a:p>
          <a:p>
            <a:pPr marL="0" indent="0">
              <a:buNone/>
            </a:pPr>
            <a:endParaRPr lang="en-US" dirty="0"/>
          </a:p>
        </p:txBody>
      </p:sp>
      <p:sp>
        <p:nvSpPr>
          <p:cNvPr id="6" name="Footer Placeholder 5">
            <a:extLst>
              <a:ext uri="{FF2B5EF4-FFF2-40B4-BE49-F238E27FC236}">
                <a16:creationId xmlns:a16="http://schemas.microsoft.com/office/drawing/2014/main" id="{9563D568-2A81-444E-9370-6BE2C4349098}"/>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pic>
        <p:nvPicPr>
          <p:cNvPr id="5" name="Picture 2">
            <a:extLst>
              <a:ext uri="{FF2B5EF4-FFF2-40B4-BE49-F238E27FC236}">
                <a16:creationId xmlns:a16="http://schemas.microsoft.com/office/drawing/2014/main" id="{9AF96295-7B8C-4444-895D-CA79C3DD44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5833241" y="2031234"/>
            <a:ext cx="6136926" cy="4461640"/>
          </a:xfrm>
          <a:prstGeom prst="rect">
            <a:avLst/>
          </a:prstGeom>
          <a:solidFill>
            <a:schemeClr val="tx1"/>
          </a:solidFill>
        </p:spPr>
      </p:pic>
    </p:spTree>
    <p:extLst>
      <p:ext uri="{BB962C8B-B14F-4D97-AF65-F5344CB8AC3E}">
        <p14:creationId xmlns:p14="http://schemas.microsoft.com/office/powerpoint/2010/main" val="6688808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969E4-DE27-43FF-A5E0-F448F65E62BC}"/>
              </a:ext>
            </a:extLst>
          </p:cNvPr>
          <p:cNvSpPr>
            <a:spLocks noGrp="1"/>
          </p:cNvSpPr>
          <p:nvPr>
            <p:ph type="title"/>
          </p:nvPr>
        </p:nvSpPr>
        <p:spPr/>
        <p:txBody>
          <a:bodyPr/>
          <a:lstStyle/>
          <a:p>
            <a:r>
              <a:rPr lang="en-US" dirty="0"/>
              <a:t>Project state before start of internship</a:t>
            </a:r>
          </a:p>
        </p:txBody>
      </p:sp>
      <p:sp>
        <p:nvSpPr>
          <p:cNvPr id="3" name="Text Placeholder 2">
            <a:extLst>
              <a:ext uri="{FF2B5EF4-FFF2-40B4-BE49-F238E27FC236}">
                <a16:creationId xmlns:a16="http://schemas.microsoft.com/office/drawing/2014/main" id="{4ABFDE1A-2259-4CC5-8E1D-A0E80B80E0B3}"/>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23D3982D-ACAC-475C-93EC-A20C96B75428}"/>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68695867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0F972D-9519-4FE3-9340-22C1E111DE09}"/>
              </a:ext>
            </a:extLst>
          </p:cNvPr>
          <p:cNvSpPr>
            <a:spLocks noGrp="1"/>
          </p:cNvSpPr>
          <p:nvPr>
            <p:ph type="title"/>
          </p:nvPr>
        </p:nvSpPr>
        <p:spPr/>
        <p:txBody>
          <a:bodyPr/>
          <a:lstStyle/>
          <a:p>
            <a:r>
              <a:rPr lang="en-US" dirty="0"/>
              <a:t>Correct spelling comparison (before and after merge)</a:t>
            </a:r>
          </a:p>
        </p:txBody>
      </p:sp>
      <p:pic>
        <p:nvPicPr>
          <p:cNvPr id="5124" name="Picture 4">
            <a:extLst>
              <a:ext uri="{FF2B5EF4-FFF2-40B4-BE49-F238E27FC236}">
                <a16:creationId xmlns:a16="http://schemas.microsoft.com/office/drawing/2014/main" id="{168DBD2C-11AD-4A83-B766-524D7E5F2A1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p:blipFill>
        <p:spPr bwMode="auto">
          <a:xfrm>
            <a:off x="6096000" y="1821706"/>
            <a:ext cx="5995988" cy="4359176"/>
          </a:xfrm>
          <a:prstGeom prst="rect">
            <a:avLst/>
          </a:prstGeom>
          <a:solidFill>
            <a:schemeClr val="tx1"/>
          </a:solidFill>
        </p:spPr>
      </p:pic>
      <p:sp>
        <p:nvSpPr>
          <p:cNvPr id="4" name="Footer Placeholder 3">
            <a:extLst>
              <a:ext uri="{FF2B5EF4-FFF2-40B4-BE49-F238E27FC236}">
                <a16:creationId xmlns:a16="http://schemas.microsoft.com/office/drawing/2014/main" id="{B8C75AD3-D7E8-463D-AA9E-DCBD97750627}"/>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pic>
        <p:nvPicPr>
          <p:cNvPr id="5122" name="Picture 2">
            <a:extLst>
              <a:ext uri="{FF2B5EF4-FFF2-40B4-BE49-F238E27FC236}">
                <a16:creationId xmlns:a16="http://schemas.microsoft.com/office/drawing/2014/main" id="{9BA55B24-1352-496E-9321-7970DF6BF7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176049" y="1841704"/>
            <a:ext cx="5940971" cy="4319179"/>
          </a:xfrm>
          <a:prstGeom prst="rect">
            <a:avLst/>
          </a:prstGeom>
          <a:solidFill>
            <a:schemeClr val="tx1"/>
          </a:solidFill>
        </p:spPr>
      </p:pic>
    </p:spTree>
    <p:extLst>
      <p:ext uri="{BB962C8B-B14F-4D97-AF65-F5344CB8AC3E}">
        <p14:creationId xmlns:p14="http://schemas.microsoft.com/office/powerpoint/2010/main" val="209423894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C94C9-2986-44A0-97BA-F1E87F8BCA80}"/>
              </a:ext>
            </a:extLst>
          </p:cNvPr>
          <p:cNvSpPr>
            <a:spLocks noGrp="1"/>
          </p:cNvSpPr>
          <p:nvPr>
            <p:ph type="title"/>
          </p:nvPr>
        </p:nvSpPr>
        <p:spPr/>
        <p:txBody>
          <a:bodyPr/>
          <a:lstStyle/>
          <a:p>
            <a:r>
              <a:rPr lang="en-US" dirty="0"/>
              <a:t>Tags for Profession</a:t>
            </a:r>
          </a:p>
        </p:txBody>
      </p:sp>
      <p:sp>
        <p:nvSpPr>
          <p:cNvPr id="3" name="Content Placeholder 2">
            <a:extLst>
              <a:ext uri="{FF2B5EF4-FFF2-40B4-BE49-F238E27FC236}">
                <a16:creationId xmlns:a16="http://schemas.microsoft.com/office/drawing/2014/main" id="{84D0B996-B111-4AAA-A756-F323B71590D5}"/>
              </a:ext>
            </a:extLst>
          </p:cNvPr>
          <p:cNvSpPr>
            <a:spLocks noGrp="1"/>
          </p:cNvSpPr>
          <p:nvPr>
            <p:ph idx="1"/>
          </p:nvPr>
        </p:nvSpPr>
        <p:spPr/>
        <p:txBody>
          <a:bodyPr/>
          <a:lstStyle/>
          <a:p>
            <a:r>
              <a:rPr lang="en-US" dirty="0"/>
              <a:t>After the above mentioned steps, </a:t>
            </a:r>
          </a:p>
          <a:p>
            <a:pPr lvl="1"/>
            <a:r>
              <a:rPr lang="en-US" dirty="0"/>
              <a:t>There are highly frequent keywords representing each line in 4 million lines.</a:t>
            </a:r>
          </a:p>
          <a:p>
            <a:r>
              <a:rPr lang="en-US" dirty="0"/>
              <a:t>The keywords corresponding to each profession will act as its keywords.</a:t>
            </a:r>
          </a:p>
          <a:p>
            <a:pPr marL="0" indent="0">
              <a:buNone/>
            </a:pPr>
            <a:endParaRPr lang="en-US" dirty="0"/>
          </a:p>
        </p:txBody>
      </p:sp>
      <p:sp>
        <p:nvSpPr>
          <p:cNvPr id="5" name="Footer Placeholder 4">
            <a:extLst>
              <a:ext uri="{FF2B5EF4-FFF2-40B4-BE49-F238E27FC236}">
                <a16:creationId xmlns:a16="http://schemas.microsoft.com/office/drawing/2014/main" id="{24FB2F4A-EA8E-4DC2-9F6F-BDF93E8E74F2}"/>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42569580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75FF0-42C9-41DF-983E-6AC77E855B19}"/>
              </a:ext>
            </a:extLst>
          </p:cNvPr>
          <p:cNvSpPr>
            <a:spLocks noGrp="1"/>
          </p:cNvSpPr>
          <p:nvPr>
            <p:ph type="title"/>
          </p:nvPr>
        </p:nvSpPr>
        <p:spPr/>
        <p:txBody>
          <a:bodyPr/>
          <a:lstStyle/>
          <a:p>
            <a:r>
              <a:rPr lang="en-US" dirty="0"/>
              <a:t>Data Publication</a:t>
            </a:r>
          </a:p>
        </p:txBody>
      </p:sp>
      <p:sp>
        <p:nvSpPr>
          <p:cNvPr id="3" name="Text Placeholder 2">
            <a:extLst>
              <a:ext uri="{FF2B5EF4-FFF2-40B4-BE49-F238E27FC236}">
                <a16:creationId xmlns:a16="http://schemas.microsoft.com/office/drawing/2014/main" id="{00240ABE-D03A-455A-92B2-7C56943DA778}"/>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9285EFC7-27A9-4201-8910-CDC8361628C6}"/>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54820740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B6ADB5-7705-421A-B10E-4735AB488BD6}"/>
              </a:ext>
            </a:extLst>
          </p:cNvPr>
          <p:cNvSpPr>
            <a:spLocks noGrp="1"/>
          </p:cNvSpPr>
          <p:nvPr>
            <p:ph type="title"/>
          </p:nvPr>
        </p:nvSpPr>
        <p:spPr/>
        <p:txBody>
          <a:bodyPr/>
          <a:lstStyle/>
          <a:p>
            <a:r>
              <a:rPr lang="en-US" dirty="0"/>
              <a:t>Data Publication</a:t>
            </a:r>
          </a:p>
        </p:txBody>
      </p:sp>
      <p:sp>
        <p:nvSpPr>
          <p:cNvPr id="3" name="Content Placeholder 2">
            <a:extLst>
              <a:ext uri="{FF2B5EF4-FFF2-40B4-BE49-F238E27FC236}">
                <a16:creationId xmlns:a16="http://schemas.microsoft.com/office/drawing/2014/main" id="{87F4EFE0-7BD7-4B12-B57A-95DDE648B550}"/>
              </a:ext>
            </a:extLst>
          </p:cNvPr>
          <p:cNvSpPr>
            <a:spLocks noGrp="1"/>
          </p:cNvSpPr>
          <p:nvPr>
            <p:ph idx="1"/>
          </p:nvPr>
        </p:nvSpPr>
        <p:spPr/>
        <p:txBody>
          <a:bodyPr/>
          <a:lstStyle/>
          <a:p>
            <a:r>
              <a:rPr lang="en-US" dirty="0"/>
              <a:t>The data for the people in the Richelieu district in the 19</a:t>
            </a:r>
            <a:r>
              <a:rPr lang="en-US" baseline="30000" dirty="0"/>
              <a:t>th</a:t>
            </a:r>
            <a:r>
              <a:rPr lang="en-US" dirty="0"/>
              <a:t> century with year, name, profession (as extracted from the directory), Street, Number and tags will be made available to the public.</a:t>
            </a:r>
          </a:p>
          <a:p>
            <a:r>
              <a:rPr lang="en-US" dirty="0"/>
              <a:t>The data will be made available in JSON format.</a:t>
            </a:r>
          </a:p>
          <a:p>
            <a:r>
              <a:rPr lang="en-US" dirty="0"/>
              <a:t>The data will be primarily hosted on GitHub and will be accompanied with a document that details the steps involved in cleaning the data.</a:t>
            </a:r>
          </a:p>
        </p:txBody>
      </p:sp>
      <p:sp>
        <p:nvSpPr>
          <p:cNvPr id="5" name="Footer Placeholder 4">
            <a:extLst>
              <a:ext uri="{FF2B5EF4-FFF2-40B4-BE49-F238E27FC236}">
                <a16:creationId xmlns:a16="http://schemas.microsoft.com/office/drawing/2014/main" id="{E04C3A77-F68B-4E1C-A07A-36087F5364BD}"/>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87151418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A5A0F2-CB80-4C4C-8107-189517E5799D}"/>
              </a:ext>
            </a:extLst>
          </p:cNvPr>
          <p:cNvSpPr>
            <a:spLocks noGrp="1"/>
          </p:cNvSpPr>
          <p:nvPr>
            <p:ph type="title"/>
          </p:nvPr>
        </p:nvSpPr>
        <p:spPr/>
        <p:txBody>
          <a:bodyPr/>
          <a:lstStyle/>
          <a:p>
            <a:r>
              <a:rPr lang="en-US" dirty="0"/>
              <a:t>Data Format</a:t>
            </a:r>
          </a:p>
        </p:txBody>
      </p:sp>
      <p:sp>
        <p:nvSpPr>
          <p:cNvPr id="7" name="TextBox 6">
            <a:extLst>
              <a:ext uri="{FF2B5EF4-FFF2-40B4-BE49-F238E27FC236}">
                <a16:creationId xmlns:a16="http://schemas.microsoft.com/office/drawing/2014/main" id="{CB401C83-2A57-44A6-B626-DAA00A1BAAC7}"/>
              </a:ext>
            </a:extLst>
          </p:cNvPr>
          <p:cNvSpPr txBox="1"/>
          <p:nvPr/>
        </p:nvSpPr>
        <p:spPr>
          <a:xfrm>
            <a:off x="838199" y="1690688"/>
            <a:ext cx="10515599" cy="5170646"/>
          </a:xfrm>
          <a:prstGeom prst="rect">
            <a:avLst/>
          </a:prstGeom>
          <a:noFill/>
        </p:spPr>
        <p:txBody>
          <a:bodyPr wrap="square">
            <a:spAutoFit/>
          </a:bodyPr>
          <a:lstStyle/>
          <a:p>
            <a:r>
              <a:rPr lang="en-US" sz="1100" b="0" dirty="0">
                <a:solidFill>
                  <a:srgbClr val="D4D4D4"/>
                </a:solidFill>
                <a:effectLst/>
                <a:latin typeface="Consolas" panose="020B0609020204030204" pitchFamily="49" charset="0"/>
              </a:rPr>
              <a:t>{</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"rue name"</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"details"</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"rue number"</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"location"</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"geo coordinates"</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"latitude"</a:t>
            </a:r>
            <a:r>
              <a:rPr lang="en-US" sz="1100" b="0" dirty="0">
                <a:solidFill>
                  <a:srgbClr val="D4D4D4"/>
                </a:solidFill>
                <a:effectLst/>
                <a:latin typeface="Consolas" panose="020B0609020204030204" pitchFamily="49" charset="0"/>
              </a:rPr>
              <a:t>: </a:t>
            </a:r>
            <a:r>
              <a:rPr lang="en-US" sz="1100" b="0" dirty="0">
                <a:solidFill>
                  <a:srgbClr val="CE9178"/>
                </a:solidFill>
                <a:effectLst/>
                <a:latin typeface="Consolas" panose="020B0609020204030204" pitchFamily="49" charset="0"/>
              </a:rPr>
              <a:t>""</a:t>
            </a:r>
            <a:r>
              <a:rPr lang="en-US" sz="1100" b="0" dirty="0">
                <a:solidFill>
                  <a:srgbClr val="D4D4D4"/>
                </a:solidFill>
                <a:effectLst/>
                <a:latin typeface="Consolas" panose="020B0609020204030204" pitchFamily="49" charset="0"/>
              </a:rPr>
              <a:t>,</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"longitude"</a:t>
            </a:r>
            <a:r>
              <a:rPr lang="en-US" sz="1100" b="0" dirty="0">
                <a:solidFill>
                  <a:srgbClr val="D4D4D4"/>
                </a:solidFill>
                <a:effectLst/>
                <a:latin typeface="Consolas" panose="020B0609020204030204" pitchFamily="49" charset="0"/>
              </a:rPr>
              <a:t>: </a:t>
            </a:r>
            <a:r>
              <a:rPr lang="en-US" sz="1100" b="0" dirty="0">
                <a:solidFill>
                  <a:srgbClr val="CE9178"/>
                </a:solidFill>
                <a:effectLst/>
                <a:latin typeface="Consolas" panose="020B0609020204030204" pitchFamily="49" charset="0"/>
              </a:rPr>
              <a:t>""</a:t>
            </a:r>
            <a:endParaRPr lang="en-US" sz="1100" b="0" dirty="0">
              <a:solidFill>
                <a:srgbClr val="D4D4D4"/>
              </a:solidFill>
              <a:effectLst/>
              <a:latin typeface="Consolas" panose="020B0609020204030204" pitchFamily="49" charset="0"/>
            </a:endParaRP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"people"</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"year"</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"Person Name"</a:t>
            </a:r>
            <a:r>
              <a:rPr lang="en-US" sz="1100" b="0" dirty="0">
                <a:solidFill>
                  <a:srgbClr val="D4D4D4"/>
                </a:solidFill>
                <a:effectLst/>
                <a:latin typeface="Consolas" panose="020B0609020204030204" pitchFamily="49" charset="0"/>
              </a:rPr>
              <a:t>: </a:t>
            </a:r>
            <a:r>
              <a:rPr lang="en-US" sz="1100" b="0" dirty="0">
                <a:solidFill>
                  <a:srgbClr val="CE9178"/>
                </a:solidFill>
                <a:effectLst/>
                <a:latin typeface="Consolas" panose="020B0609020204030204" pitchFamily="49" charset="0"/>
              </a:rPr>
              <a:t>""</a:t>
            </a:r>
            <a:r>
              <a:rPr lang="en-US" sz="1100" b="0" dirty="0">
                <a:solidFill>
                  <a:srgbClr val="D4D4D4"/>
                </a:solidFill>
                <a:effectLst/>
                <a:latin typeface="Consolas" panose="020B0609020204030204" pitchFamily="49" charset="0"/>
              </a:rPr>
              <a:t>,</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"Profession"</a:t>
            </a:r>
            <a:r>
              <a:rPr lang="en-US" sz="1100" b="0" dirty="0">
                <a:solidFill>
                  <a:srgbClr val="D4D4D4"/>
                </a:solidFill>
                <a:effectLst/>
                <a:latin typeface="Consolas" panose="020B0609020204030204" pitchFamily="49" charset="0"/>
              </a:rPr>
              <a:t>: </a:t>
            </a:r>
            <a:r>
              <a:rPr lang="en-US" sz="1100" b="0" dirty="0">
                <a:solidFill>
                  <a:srgbClr val="CE9178"/>
                </a:solidFill>
                <a:effectLst/>
                <a:latin typeface="Consolas" panose="020B0609020204030204" pitchFamily="49" charset="0"/>
              </a:rPr>
              <a:t>""</a:t>
            </a:r>
            <a:r>
              <a:rPr lang="en-US" sz="1100" b="0" dirty="0">
                <a:solidFill>
                  <a:srgbClr val="D4D4D4"/>
                </a:solidFill>
                <a:effectLst/>
                <a:latin typeface="Consolas" panose="020B0609020204030204" pitchFamily="49" charset="0"/>
              </a:rPr>
              <a:t>,</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"Tags"</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"Related Data"</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"Multimedia URLs"</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"Other URLs"</a:t>
            </a:r>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r>
              <a:rPr lang="en-US" sz="1100" b="0" dirty="0">
                <a:solidFill>
                  <a:srgbClr val="9CDCFE"/>
                </a:solidFill>
                <a:effectLst/>
                <a:latin typeface="Consolas" panose="020B0609020204030204" pitchFamily="49" charset="0"/>
              </a:rPr>
              <a:t>"gallica link"</a:t>
            </a:r>
            <a:r>
              <a:rPr lang="en-US" sz="1100" b="0" dirty="0">
                <a:solidFill>
                  <a:srgbClr val="D4D4D4"/>
                </a:solidFill>
                <a:effectLst/>
                <a:latin typeface="Consolas" panose="020B0609020204030204" pitchFamily="49" charset="0"/>
              </a:rPr>
              <a:t>: </a:t>
            </a:r>
            <a:r>
              <a:rPr lang="en-US" sz="1100" b="0" dirty="0">
                <a:solidFill>
                  <a:srgbClr val="CE9178"/>
                </a:solidFill>
                <a:effectLst/>
                <a:latin typeface="Consolas" panose="020B0609020204030204" pitchFamily="49" charset="0"/>
              </a:rPr>
              <a:t>""</a:t>
            </a:r>
            <a:endParaRPr lang="en-US" sz="1100" b="0" dirty="0">
              <a:solidFill>
                <a:srgbClr val="D4D4D4"/>
              </a:solidFill>
              <a:effectLst/>
              <a:latin typeface="Consolas" panose="020B0609020204030204" pitchFamily="49" charset="0"/>
            </a:endParaRP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    }</a:t>
            </a:r>
          </a:p>
          <a:p>
            <a:r>
              <a:rPr lang="en-US" sz="1100" b="0" dirty="0">
                <a:solidFill>
                  <a:srgbClr val="D4D4D4"/>
                </a:solidFill>
                <a:effectLst/>
                <a:latin typeface="Consolas" panose="020B0609020204030204" pitchFamily="49" charset="0"/>
              </a:rPr>
              <a:t>}</a:t>
            </a:r>
          </a:p>
        </p:txBody>
      </p:sp>
      <p:sp>
        <p:nvSpPr>
          <p:cNvPr id="4" name="Footer Placeholder 3">
            <a:extLst>
              <a:ext uri="{FF2B5EF4-FFF2-40B4-BE49-F238E27FC236}">
                <a16:creationId xmlns:a16="http://schemas.microsoft.com/office/drawing/2014/main" id="{EF616337-511A-44F3-8C1C-742E6D4FDED6}"/>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8435710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3DC24DD-2328-4E5D-AF33-D6388B4FD043}"/>
              </a:ext>
            </a:extLst>
          </p:cNvPr>
          <p:cNvSpPr>
            <a:spLocks noGrp="1"/>
          </p:cNvSpPr>
          <p:nvPr>
            <p:ph type="title"/>
          </p:nvPr>
        </p:nvSpPr>
        <p:spPr/>
        <p:txBody>
          <a:bodyPr/>
          <a:lstStyle/>
          <a:p>
            <a:r>
              <a:rPr lang="en-US" dirty="0"/>
              <a:t>Future Directions</a:t>
            </a:r>
          </a:p>
        </p:txBody>
      </p:sp>
      <p:sp>
        <p:nvSpPr>
          <p:cNvPr id="5" name="Text Placeholder 4">
            <a:extLst>
              <a:ext uri="{FF2B5EF4-FFF2-40B4-BE49-F238E27FC236}">
                <a16:creationId xmlns:a16="http://schemas.microsoft.com/office/drawing/2014/main" id="{F394243D-F5F8-47CF-A25F-B4D0CDB9C2B0}"/>
              </a:ext>
            </a:extLst>
          </p:cNvPr>
          <p:cNvSpPr>
            <a:spLocks noGrp="1"/>
          </p:cNvSpPr>
          <p:nvPr>
            <p:ph type="body" idx="1"/>
          </p:nvPr>
        </p:nvSpPr>
        <p:spPr/>
        <p:txBody>
          <a:bodyPr/>
          <a:lstStyle/>
          <a:p>
            <a:endParaRPr lang="en-US"/>
          </a:p>
        </p:txBody>
      </p:sp>
      <p:sp>
        <p:nvSpPr>
          <p:cNvPr id="3" name="Footer Placeholder 2">
            <a:extLst>
              <a:ext uri="{FF2B5EF4-FFF2-40B4-BE49-F238E27FC236}">
                <a16:creationId xmlns:a16="http://schemas.microsoft.com/office/drawing/2014/main" id="{4317CCE5-CC4E-47A1-9787-00D0707E799B}"/>
              </a:ext>
            </a:extLst>
          </p:cNvPr>
          <p:cNvSpPr>
            <a:spLocks noGrp="1"/>
          </p:cNvSpPr>
          <p:nvPr>
            <p:ph type="ftr" sz="quarter" idx="11"/>
          </p:nvPr>
        </p:nvSpPr>
        <p:spPr/>
        <p:txBody>
          <a:bodyPr/>
          <a:lstStyle/>
          <a:p>
            <a:r>
              <a:rPr lang="en-US" dirty="0"/>
              <a:t>Enriching RICH Data | CC BY 4.0 24 | © Ravinithesh Annapureddy, </a:t>
            </a:r>
          </a:p>
          <a:p>
            <a:r>
              <a:rPr lang="en-US" dirty="0"/>
              <a:t>Internship work at INHA, Sep, 2021 – Feb, 2022</a:t>
            </a:r>
          </a:p>
        </p:txBody>
      </p:sp>
    </p:spTree>
    <p:extLst>
      <p:ext uri="{BB962C8B-B14F-4D97-AF65-F5344CB8AC3E}">
        <p14:creationId xmlns:p14="http://schemas.microsoft.com/office/powerpoint/2010/main" val="1713323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47E3E-7E85-4B09-85CF-0E5AE9D08A5E}"/>
              </a:ext>
            </a:extLst>
          </p:cNvPr>
          <p:cNvSpPr>
            <a:spLocks noGrp="1"/>
          </p:cNvSpPr>
          <p:nvPr>
            <p:ph type="title"/>
          </p:nvPr>
        </p:nvSpPr>
        <p:spPr/>
        <p:txBody>
          <a:bodyPr/>
          <a:lstStyle/>
          <a:p>
            <a:r>
              <a:rPr lang="en-US" dirty="0"/>
              <a:t>Semantic Clustering of Professions</a:t>
            </a:r>
          </a:p>
        </p:txBody>
      </p:sp>
      <p:sp>
        <p:nvSpPr>
          <p:cNvPr id="3" name="Text Placeholder 2">
            <a:extLst>
              <a:ext uri="{FF2B5EF4-FFF2-40B4-BE49-F238E27FC236}">
                <a16:creationId xmlns:a16="http://schemas.microsoft.com/office/drawing/2014/main" id="{3C3A6E52-65EC-443C-AD92-9AB98AF5C53F}"/>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8B8C5782-E123-454D-A19A-BB1B50629534}"/>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72006510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35FEA-643F-4412-A7CE-30DEEAFBD3B0}"/>
              </a:ext>
            </a:extLst>
          </p:cNvPr>
          <p:cNvSpPr>
            <a:spLocks noGrp="1"/>
          </p:cNvSpPr>
          <p:nvPr>
            <p:ph type="title"/>
          </p:nvPr>
        </p:nvSpPr>
        <p:spPr/>
        <p:txBody>
          <a:bodyPr/>
          <a:lstStyle/>
          <a:p>
            <a:r>
              <a:rPr lang="en-US" dirty="0"/>
              <a:t>Semantic Clustering of Professions</a:t>
            </a:r>
          </a:p>
        </p:txBody>
      </p:sp>
      <p:sp>
        <p:nvSpPr>
          <p:cNvPr id="3" name="Content Placeholder 2">
            <a:extLst>
              <a:ext uri="{FF2B5EF4-FFF2-40B4-BE49-F238E27FC236}">
                <a16:creationId xmlns:a16="http://schemas.microsoft.com/office/drawing/2014/main" id="{C5A4C432-D80A-4CC1-82C8-87CA1D56FA7A}"/>
              </a:ext>
            </a:extLst>
          </p:cNvPr>
          <p:cNvSpPr>
            <a:spLocks noGrp="1"/>
          </p:cNvSpPr>
          <p:nvPr>
            <p:ph idx="1"/>
          </p:nvPr>
        </p:nvSpPr>
        <p:spPr/>
        <p:txBody>
          <a:bodyPr/>
          <a:lstStyle/>
          <a:p>
            <a:r>
              <a:rPr lang="en-US" dirty="0"/>
              <a:t>Different keywords for similar professions.</a:t>
            </a:r>
          </a:p>
          <a:p>
            <a:r>
              <a:rPr lang="en-US" dirty="0"/>
              <a:t>Today’s classification of professions is different.</a:t>
            </a:r>
          </a:p>
          <a:p>
            <a:r>
              <a:rPr lang="en-US" dirty="0"/>
              <a:t>Cannot search thematically</a:t>
            </a:r>
          </a:p>
          <a:p>
            <a:pPr lvl="1"/>
            <a:r>
              <a:rPr lang="en-US" dirty="0"/>
              <a:t>For example for fashion related or plumbing related.</a:t>
            </a:r>
          </a:p>
          <a:p>
            <a:pPr lvl="1"/>
            <a:endParaRPr lang="en-US" dirty="0"/>
          </a:p>
          <a:p>
            <a:r>
              <a:rPr lang="en-US" dirty="0"/>
              <a:t>Cluster the profession that use the words with same meaning </a:t>
            </a:r>
          </a:p>
          <a:p>
            <a:r>
              <a:rPr lang="en-US" dirty="0"/>
              <a:t>Manually annotate those cluster with themes</a:t>
            </a:r>
          </a:p>
          <a:p>
            <a:r>
              <a:rPr lang="en-US" dirty="0"/>
              <a:t>Could enable hierarchical organization of professions</a:t>
            </a:r>
          </a:p>
        </p:txBody>
      </p:sp>
      <p:sp>
        <p:nvSpPr>
          <p:cNvPr id="5" name="Footer Placeholder 4">
            <a:extLst>
              <a:ext uri="{FF2B5EF4-FFF2-40B4-BE49-F238E27FC236}">
                <a16:creationId xmlns:a16="http://schemas.microsoft.com/office/drawing/2014/main" id="{764F1352-6D17-47E8-AC47-EB0B972262E7}"/>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02043604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D8BAB4-A52A-49AA-B8E4-37900A5F0231}"/>
              </a:ext>
            </a:extLst>
          </p:cNvPr>
          <p:cNvSpPr>
            <a:spLocks noGrp="1"/>
          </p:cNvSpPr>
          <p:nvPr>
            <p:ph type="title"/>
          </p:nvPr>
        </p:nvSpPr>
        <p:spPr/>
        <p:txBody>
          <a:bodyPr/>
          <a:lstStyle/>
          <a:p>
            <a:r>
              <a:rPr lang="en-US" dirty="0"/>
              <a:t>Web Platform</a:t>
            </a:r>
          </a:p>
        </p:txBody>
      </p:sp>
      <p:sp>
        <p:nvSpPr>
          <p:cNvPr id="3" name="Text Placeholder 2">
            <a:extLst>
              <a:ext uri="{FF2B5EF4-FFF2-40B4-BE49-F238E27FC236}">
                <a16:creationId xmlns:a16="http://schemas.microsoft.com/office/drawing/2014/main" id="{8E71331B-8493-4F3E-A2E8-36CF702B0E32}"/>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4AA6ADC4-E0FE-4EB4-B2DA-259AA68A82C7}"/>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286528239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E3F51-D408-43D2-BAF2-D90D877902E9}"/>
              </a:ext>
            </a:extLst>
          </p:cNvPr>
          <p:cNvSpPr>
            <a:spLocks noGrp="1"/>
          </p:cNvSpPr>
          <p:nvPr>
            <p:ph type="title"/>
          </p:nvPr>
        </p:nvSpPr>
        <p:spPr/>
        <p:txBody>
          <a:bodyPr/>
          <a:lstStyle/>
          <a:p>
            <a:r>
              <a:rPr lang="en-US" dirty="0"/>
              <a:t>Web Platform</a:t>
            </a:r>
          </a:p>
        </p:txBody>
      </p:sp>
      <p:sp>
        <p:nvSpPr>
          <p:cNvPr id="3" name="Content Placeholder 2">
            <a:extLst>
              <a:ext uri="{FF2B5EF4-FFF2-40B4-BE49-F238E27FC236}">
                <a16:creationId xmlns:a16="http://schemas.microsoft.com/office/drawing/2014/main" id="{5AF22B4C-2FCA-42DF-8BAE-E7AE428F0019}"/>
              </a:ext>
            </a:extLst>
          </p:cNvPr>
          <p:cNvSpPr>
            <a:spLocks noGrp="1"/>
          </p:cNvSpPr>
          <p:nvPr>
            <p:ph idx="1"/>
          </p:nvPr>
        </p:nvSpPr>
        <p:spPr/>
        <p:txBody>
          <a:bodyPr/>
          <a:lstStyle/>
          <a:p>
            <a:r>
              <a:rPr lang="en-US" dirty="0"/>
              <a:t>Create a spatial view of the dataset</a:t>
            </a:r>
          </a:p>
          <a:p>
            <a:r>
              <a:rPr lang="en-US" dirty="0"/>
              <a:t>2 main components</a:t>
            </a:r>
          </a:p>
          <a:p>
            <a:pPr lvl="1"/>
            <a:r>
              <a:rPr lang="en-US" dirty="0"/>
              <a:t>Display people in the Richelieu district on a map.</a:t>
            </a:r>
          </a:p>
          <a:p>
            <a:pPr lvl="1"/>
            <a:r>
              <a:rPr lang="en-US" dirty="0"/>
              <a:t>Search bar to search for people based on the keywords.</a:t>
            </a:r>
          </a:p>
          <a:p>
            <a:pPr lvl="1"/>
            <a:r>
              <a:rPr lang="en-US" dirty="0"/>
              <a:t> Filters to select data based on year and/or street. </a:t>
            </a:r>
          </a:p>
          <a:p>
            <a:r>
              <a:rPr lang="en-US" dirty="0"/>
              <a:t>Such visualization can help in tracing the spatial growth of the district.</a:t>
            </a:r>
          </a:p>
          <a:p>
            <a:endParaRPr lang="en-US" dirty="0"/>
          </a:p>
        </p:txBody>
      </p:sp>
      <p:sp>
        <p:nvSpPr>
          <p:cNvPr id="5" name="Footer Placeholder 4">
            <a:extLst>
              <a:ext uri="{FF2B5EF4-FFF2-40B4-BE49-F238E27FC236}">
                <a16:creationId xmlns:a16="http://schemas.microsoft.com/office/drawing/2014/main" id="{E3629245-E233-486E-99A4-8A7333A729B1}"/>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5038880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CB5F2-BD41-43D6-A741-C1EF636F3693}"/>
              </a:ext>
            </a:extLst>
          </p:cNvPr>
          <p:cNvSpPr>
            <a:spLocks noGrp="1"/>
          </p:cNvSpPr>
          <p:nvPr>
            <p:ph type="title"/>
          </p:nvPr>
        </p:nvSpPr>
        <p:spPr/>
        <p:txBody>
          <a:bodyPr/>
          <a:lstStyle/>
          <a:p>
            <a:r>
              <a:rPr lang="en-US" dirty="0"/>
              <a:t>Previous Work</a:t>
            </a:r>
          </a:p>
        </p:txBody>
      </p:sp>
      <p:sp>
        <p:nvSpPr>
          <p:cNvPr id="3" name="Content Placeholder 2">
            <a:extLst>
              <a:ext uri="{FF2B5EF4-FFF2-40B4-BE49-F238E27FC236}">
                <a16:creationId xmlns:a16="http://schemas.microsoft.com/office/drawing/2014/main" id="{B8CD3E64-5C70-49A6-9B79-5A45F7799688}"/>
              </a:ext>
            </a:extLst>
          </p:cNvPr>
          <p:cNvSpPr>
            <a:spLocks noGrp="1"/>
          </p:cNvSpPr>
          <p:nvPr>
            <p:ph idx="1"/>
          </p:nvPr>
        </p:nvSpPr>
        <p:spPr/>
        <p:txBody>
          <a:bodyPr>
            <a:normAutofit/>
          </a:bodyPr>
          <a:lstStyle/>
          <a:p>
            <a:r>
              <a:rPr lang="en-US" dirty="0"/>
              <a:t>Data extraction from directories of addresses in Paris between 1839 and 1922</a:t>
            </a:r>
          </a:p>
          <a:p>
            <a:pPr lvl="1"/>
            <a:r>
              <a:rPr lang="en-US" dirty="0"/>
              <a:t>56 directories, which represents approximately 27,000 scanned pages.</a:t>
            </a:r>
          </a:p>
          <a:p>
            <a:r>
              <a:rPr lang="en-US" dirty="0"/>
              <a:t>OCR was performed on the segments to extract text in the form of </a:t>
            </a:r>
            <a:r>
              <a:rPr lang="en-US" i="1" dirty="0"/>
              <a:t>Name, profession, Street, number </a:t>
            </a:r>
            <a:r>
              <a:rPr lang="en-US" dirty="0"/>
              <a:t>per year (~4.5 million lines).</a:t>
            </a:r>
          </a:p>
          <a:p>
            <a:endParaRPr lang="en-US" dirty="0"/>
          </a:p>
        </p:txBody>
      </p:sp>
      <p:sp>
        <p:nvSpPr>
          <p:cNvPr id="5" name="Footer Placeholder 4">
            <a:extLst>
              <a:ext uri="{FF2B5EF4-FFF2-40B4-BE49-F238E27FC236}">
                <a16:creationId xmlns:a16="http://schemas.microsoft.com/office/drawing/2014/main" id="{33B99486-73EB-40F8-9532-EA7F0FD9EE18}"/>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64873812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767D55-7018-4869-AE14-79A9CF3B6B60}"/>
              </a:ext>
            </a:extLst>
          </p:cNvPr>
          <p:cNvSpPr>
            <a:spLocks noGrp="1"/>
          </p:cNvSpPr>
          <p:nvPr>
            <p:ph type="title"/>
          </p:nvPr>
        </p:nvSpPr>
        <p:spPr/>
        <p:txBody>
          <a:bodyPr/>
          <a:lstStyle/>
          <a:p>
            <a:r>
              <a:rPr lang="en-US" dirty="0"/>
              <a:t>Conclusion</a:t>
            </a:r>
          </a:p>
        </p:txBody>
      </p:sp>
      <p:sp>
        <p:nvSpPr>
          <p:cNvPr id="3" name="Text Placeholder 2">
            <a:extLst>
              <a:ext uri="{FF2B5EF4-FFF2-40B4-BE49-F238E27FC236}">
                <a16:creationId xmlns:a16="http://schemas.microsoft.com/office/drawing/2014/main" id="{615360EE-25A7-401D-9E19-A746268FB33F}"/>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070A589F-313B-4FF5-93D9-98D1242A30CB}"/>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45944181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7F68F-A77D-4E77-B094-305C758ACE17}"/>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1D413F0E-4358-4BDD-90FE-1702B033028D}"/>
              </a:ext>
            </a:extLst>
          </p:cNvPr>
          <p:cNvSpPr>
            <a:spLocks noGrp="1"/>
          </p:cNvSpPr>
          <p:nvPr>
            <p:ph idx="1"/>
          </p:nvPr>
        </p:nvSpPr>
        <p:spPr/>
        <p:txBody>
          <a:bodyPr/>
          <a:lstStyle/>
          <a:p>
            <a:r>
              <a:rPr lang="en-US" dirty="0"/>
              <a:t>The internship time was used to enrich the dataset with tags that help in providing clean profession for people that were in the Richelieu district.</a:t>
            </a:r>
          </a:p>
          <a:p>
            <a:r>
              <a:rPr lang="en-US" dirty="0"/>
              <a:t>Two options for using the enhanced dataset.</a:t>
            </a:r>
          </a:p>
        </p:txBody>
      </p:sp>
      <p:sp>
        <p:nvSpPr>
          <p:cNvPr id="5" name="Footer Placeholder 4">
            <a:extLst>
              <a:ext uri="{FF2B5EF4-FFF2-40B4-BE49-F238E27FC236}">
                <a16:creationId xmlns:a16="http://schemas.microsoft.com/office/drawing/2014/main" id="{BDD06616-876B-4736-A2B0-89BCA6707447}"/>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37545692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88BD4-7905-408E-880B-C1DFEC231344}"/>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81D6B153-978D-4488-8516-821848BEC847}"/>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41D7411F-31A3-478F-808C-AE52868F47D6}"/>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4754351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3999AE8-CFC2-46C2-8C11-1FB99DF6543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76922"/>
            <a:ext cx="12145160" cy="5504155"/>
          </a:xfrm>
          <a:prstGeom prst="rect">
            <a:avLst/>
          </a:prstGeom>
        </p:spPr>
      </p:pic>
    </p:spTree>
    <p:extLst>
      <p:ext uri="{BB962C8B-B14F-4D97-AF65-F5344CB8AC3E}">
        <p14:creationId xmlns:p14="http://schemas.microsoft.com/office/powerpoint/2010/main" val="3461736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B056767-F57D-43B2-B157-21EF46C86D29}"/>
              </a:ext>
            </a:extLst>
          </p:cNvPr>
          <p:cNvPicPr>
            <a:picLocks noChangeAspect="1"/>
          </p:cNvPicPr>
          <p:nvPr/>
        </p:nvPicPr>
        <p:blipFill rotWithShape="1">
          <a:blip r:embed="rId3"/>
          <a:srcRect l="7797"/>
          <a:stretch/>
        </p:blipFill>
        <p:spPr>
          <a:xfrm>
            <a:off x="4414345" y="-12879"/>
            <a:ext cx="6483593" cy="6832242"/>
          </a:xfrm>
          <a:prstGeom prst="rect">
            <a:avLst/>
          </a:prstGeom>
        </p:spPr>
      </p:pic>
      <p:pic>
        <p:nvPicPr>
          <p:cNvPr id="7" name="Picture 6">
            <a:extLst>
              <a:ext uri="{FF2B5EF4-FFF2-40B4-BE49-F238E27FC236}">
                <a16:creationId xmlns:a16="http://schemas.microsoft.com/office/drawing/2014/main" id="{2EDE3861-D8D4-446F-BC45-C351CED74B63}"/>
              </a:ext>
            </a:extLst>
          </p:cNvPr>
          <p:cNvPicPr>
            <a:picLocks noChangeAspect="1"/>
          </p:cNvPicPr>
          <p:nvPr/>
        </p:nvPicPr>
        <p:blipFill>
          <a:blip r:embed="rId4"/>
          <a:stretch>
            <a:fillRect/>
          </a:stretch>
        </p:blipFill>
        <p:spPr>
          <a:xfrm>
            <a:off x="8291744" y="0"/>
            <a:ext cx="3897296" cy="6853186"/>
          </a:xfrm>
          <a:prstGeom prst="rect">
            <a:avLst/>
          </a:prstGeom>
        </p:spPr>
      </p:pic>
      <p:pic>
        <p:nvPicPr>
          <p:cNvPr id="9" name="Picture 8">
            <a:extLst>
              <a:ext uri="{FF2B5EF4-FFF2-40B4-BE49-F238E27FC236}">
                <a16:creationId xmlns:a16="http://schemas.microsoft.com/office/drawing/2014/main" id="{BD7CB381-83D1-4DB9-A53E-8E7A659A572D}"/>
              </a:ext>
            </a:extLst>
          </p:cNvPr>
          <p:cNvPicPr>
            <a:picLocks noChangeAspect="1"/>
          </p:cNvPicPr>
          <p:nvPr/>
        </p:nvPicPr>
        <p:blipFill rotWithShape="1">
          <a:blip r:embed="rId5"/>
          <a:srcRect l="66165" t="54104" b="12188"/>
          <a:stretch/>
        </p:blipFill>
        <p:spPr>
          <a:xfrm>
            <a:off x="0" y="20942"/>
            <a:ext cx="4414345" cy="6832243"/>
          </a:xfrm>
          <a:prstGeom prst="rect">
            <a:avLst/>
          </a:prstGeom>
        </p:spPr>
      </p:pic>
    </p:spTree>
    <p:extLst>
      <p:ext uri="{BB962C8B-B14F-4D97-AF65-F5344CB8AC3E}">
        <p14:creationId xmlns:p14="http://schemas.microsoft.com/office/powerpoint/2010/main" val="2690362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63E3B-555B-44A1-B7E0-89915746D72C}"/>
              </a:ext>
            </a:extLst>
          </p:cNvPr>
          <p:cNvSpPr>
            <a:spLocks noGrp="1"/>
          </p:cNvSpPr>
          <p:nvPr>
            <p:ph type="title"/>
          </p:nvPr>
        </p:nvSpPr>
        <p:spPr/>
        <p:txBody>
          <a:bodyPr/>
          <a:lstStyle/>
          <a:p>
            <a:r>
              <a:rPr lang="en-US" dirty="0"/>
              <a:t>Summary of Phase 1</a:t>
            </a:r>
          </a:p>
        </p:txBody>
      </p:sp>
      <p:pic>
        <p:nvPicPr>
          <p:cNvPr id="5" name="Content Placeholder 4">
            <a:extLst>
              <a:ext uri="{FF2B5EF4-FFF2-40B4-BE49-F238E27FC236}">
                <a16:creationId xmlns:a16="http://schemas.microsoft.com/office/drawing/2014/main" id="{C38C643C-4720-45C0-AD08-94C668BD03B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97090" y="1825625"/>
            <a:ext cx="8397819" cy="4351338"/>
          </a:xfrm>
        </p:spPr>
      </p:pic>
    </p:spTree>
    <p:extLst>
      <p:ext uri="{BB962C8B-B14F-4D97-AF65-F5344CB8AC3E}">
        <p14:creationId xmlns:p14="http://schemas.microsoft.com/office/powerpoint/2010/main" val="5960047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C0A8E-88B1-4E86-A499-5BB15B111FDD}"/>
              </a:ext>
            </a:extLst>
          </p:cNvPr>
          <p:cNvSpPr>
            <a:spLocks noGrp="1"/>
          </p:cNvSpPr>
          <p:nvPr>
            <p:ph type="title"/>
          </p:nvPr>
        </p:nvSpPr>
        <p:spPr/>
        <p:txBody>
          <a:bodyPr/>
          <a:lstStyle/>
          <a:p>
            <a:r>
              <a:rPr lang="en-US" dirty="0"/>
              <a:t>Summary of Phase 1</a:t>
            </a:r>
          </a:p>
        </p:txBody>
      </p:sp>
      <p:sp>
        <p:nvSpPr>
          <p:cNvPr id="3" name="Content Placeholder 2">
            <a:extLst>
              <a:ext uri="{FF2B5EF4-FFF2-40B4-BE49-F238E27FC236}">
                <a16:creationId xmlns:a16="http://schemas.microsoft.com/office/drawing/2014/main" id="{9DB92E7C-33D1-4773-AF4A-F898F2BFAE95}"/>
              </a:ext>
            </a:extLst>
          </p:cNvPr>
          <p:cNvSpPr>
            <a:spLocks noGrp="1"/>
          </p:cNvSpPr>
          <p:nvPr>
            <p:ph idx="1"/>
          </p:nvPr>
        </p:nvSpPr>
        <p:spPr/>
        <p:txBody>
          <a:bodyPr>
            <a:normAutofit/>
          </a:bodyPr>
          <a:lstStyle/>
          <a:p>
            <a:r>
              <a:rPr lang="en-US" dirty="0"/>
              <a:t>Remaining</a:t>
            </a:r>
          </a:p>
          <a:p>
            <a:pPr lvl="1"/>
            <a:r>
              <a:rPr lang="en-US" dirty="0"/>
              <a:t>The professions were not cleaned.</a:t>
            </a:r>
          </a:p>
          <a:p>
            <a:pPr lvl="1"/>
            <a:r>
              <a:rPr lang="en-US" dirty="0"/>
              <a:t>Hindering the ability to search for the people based on the profession.</a:t>
            </a:r>
          </a:p>
          <a:p>
            <a:pPr lvl="1"/>
            <a:r>
              <a:rPr lang="en-US" dirty="0"/>
              <a:t>Professions were shortened with the used of abbreviations like </a:t>
            </a:r>
            <a:r>
              <a:rPr lang="en-US" dirty="0" err="1"/>
              <a:t>fabr</a:t>
            </a:r>
            <a:r>
              <a:rPr lang="en-US" dirty="0"/>
              <a:t>., fab., </a:t>
            </a:r>
            <a:r>
              <a:rPr lang="en-US" dirty="0" err="1"/>
              <a:t>propriét</a:t>
            </a:r>
            <a:r>
              <a:rPr lang="en-US" dirty="0"/>
              <a:t>., </a:t>
            </a:r>
            <a:r>
              <a:rPr lang="en-US" dirty="0" err="1"/>
              <a:t>commissionn</a:t>
            </a:r>
            <a:r>
              <a:rPr lang="en-US" dirty="0"/>
              <a:t>., </a:t>
            </a:r>
            <a:r>
              <a:rPr lang="en-US" dirty="0" err="1"/>
              <a:t>entrepr</a:t>
            </a:r>
            <a:r>
              <a:rPr lang="en-US" dirty="0"/>
              <a:t>., </a:t>
            </a:r>
            <a:r>
              <a:rPr lang="en-US" dirty="0" err="1"/>
              <a:t>ingén</a:t>
            </a:r>
            <a:r>
              <a:rPr lang="en-US" dirty="0"/>
              <a:t>. etc.</a:t>
            </a:r>
          </a:p>
        </p:txBody>
      </p:sp>
      <p:sp>
        <p:nvSpPr>
          <p:cNvPr id="5" name="Footer Placeholder 4">
            <a:extLst>
              <a:ext uri="{FF2B5EF4-FFF2-40B4-BE49-F238E27FC236}">
                <a16:creationId xmlns:a16="http://schemas.microsoft.com/office/drawing/2014/main" id="{795C9D72-9A2E-40A3-A668-9EF70D1F473E}"/>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4249215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969E4-DE27-43FF-A5E0-F448F65E62BC}"/>
              </a:ext>
            </a:extLst>
          </p:cNvPr>
          <p:cNvSpPr>
            <a:spLocks noGrp="1"/>
          </p:cNvSpPr>
          <p:nvPr>
            <p:ph type="title"/>
          </p:nvPr>
        </p:nvSpPr>
        <p:spPr/>
        <p:txBody>
          <a:bodyPr/>
          <a:lstStyle/>
          <a:p>
            <a:r>
              <a:rPr lang="en-US" dirty="0"/>
              <a:t>Internship</a:t>
            </a:r>
          </a:p>
        </p:txBody>
      </p:sp>
      <p:sp>
        <p:nvSpPr>
          <p:cNvPr id="3" name="Text Placeholder 2">
            <a:extLst>
              <a:ext uri="{FF2B5EF4-FFF2-40B4-BE49-F238E27FC236}">
                <a16:creationId xmlns:a16="http://schemas.microsoft.com/office/drawing/2014/main" id="{4ABFDE1A-2259-4CC5-8E1D-A0E80B80E0B3}"/>
              </a:ext>
            </a:extLst>
          </p:cNvPr>
          <p:cNvSpPr>
            <a:spLocks noGrp="1"/>
          </p:cNvSpPr>
          <p:nvPr>
            <p:ph type="body" idx="1"/>
          </p:nvPr>
        </p:nvSpPr>
        <p:spPr/>
        <p:txBody>
          <a:bodyPr/>
          <a:lstStyle/>
          <a:p>
            <a:endParaRPr lang="en-US"/>
          </a:p>
        </p:txBody>
      </p:sp>
      <p:sp>
        <p:nvSpPr>
          <p:cNvPr id="5" name="Footer Placeholder 4">
            <a:extLst>
              <a:ext uri="{FF2B5EF4-FFF2-40B4-BE49-F238E27FC236}">
                <a16:creationId xmlns:a16="http://schemas.microsoft.com/office/drawing/2014/main" id="{BB5A2622-9552-4AB3-8091-C5643C0FFDF4}"/>
              </a:ext>
            </a:extLst>
          </p:cNvPr>
          <p:cNvSpPr>
            <a:spLocks noGrp="1"/>
          </p:cNvSpPr>
          <p:nvPr>
            <p:ph type="ftr" sz="quarter" idx="11"/>
          </p:nvPr>
        </p:nvSpPr>
        <p:spPr/>
        <p:txBody>
          <a:bodyPr/>
          <a:lstStyle/>
          <a:p>
            <a:r>
              <a:rPr lang="en-US" dirty="0"/>
              <a:t>Enriching RICH Data | CC BY 4.0 24 | © Ravinithesh Annapureddy,</a:t>
            </a:r>
          </a:p>
          <a:p>
            <a:r>
              <a:rPr lang="en-US" dirty="0"/>
              <a:t>Internship work at INHA, Sep, 2021 – Feb, 2022</a:t>
            </a:r>
          </a:p>
        </p:txBody>
      </p:sp>
    </p:spTree>
    <p:extLst>
      <p:ext uri="{BB962C8B-B14F-4D97-AF65-F5344CB8AC3E}">
        <p14:creationId xmlns:p14="http://schemas.microsoft.com/office/powerpoint/2010/main" val="134696125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3041</TotalTime>
  <Words>4644</Words>
  <Application>Microsoft Office PowerPoint</Application>
  <PresentationFormat>Widescreen</PresentationFormat>
  <Paragraphs>481</Paragraphs>
  <Slides>42</Slides>
  <Notes>34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42</vt:i4>
      </vt:variant>
    </vt:vector>
  </HeadingPairs>
  <TitlesOfParts>
    <vt:vector size="47" baseType="lpstr">
      <vt:lpstr>Arial</vt:lpstr>
      <vt:lpstr>Calibri</vt:lpstr>
      <vt:lpstr>Calibri Light</vt:lpstr>
      <vt:lpstr>Consolas</vt:lpstr>
      <vt:lpstr>Office Theme</vt:lpstr>
      <vt:lpstr>Enriching RICH Data</vt:lpstr>
      <vt:lpstr>Contents</vt:lpstr>
      <vt:lpstr>Project state before start of internship</vt:lpstr>
      <vt:lpstr>Previous Work</vt:lpstr>
      <vt:lpstr>PowerPoint Presentation</vt:lpstr>
      <vt:lpstr>PowerPoint Presentation</vt:lpstr>
      <vt:lpstr>Summary of Phase 1</vt:lpstr>
      <vt:lpstr>Summary of Phase 1</vt:lpstr>
      <vt:lpstr>Internship</vt:lpstr>
      <vt:lpstr>Objective</vt:lpstr>
      <vt:lpstr>Work</vt:lpstr>
      <vt:lpstr>Tasks</vt:lpstr>
      <vt:lpstr>Tags Generation</vt:lpstr>
      <vt:lpstr>Some Professions</vt:lpstr>
      <vt:lpstr>Pipeline</vt:lpstr>
      <vt:lpstr>Dealing with Special Characters</vt:lpstr>
      <vt:lpstr>Combine wrongly split words</vt:lpstr>
      <vt:lpstr>Keywords of Professions</vt:lpstr>
      <vt:lpstr>Keywords of Professions</vt:lpstr>
      <vt:lpstr>Keywords of Professions</vt:lpstr>
      <vt:lpstr>Keywords of Professions</vt:lpstr>
      <vt:lpstr>Frequency Distribution of Keywords</vt:lpstr>
      <vt:lpstr>Refining the keywords</vt:lpstr>
      <vt:lpstr>Spell correction based on context</vt:lpstr>
      <vt:lpstr>Correcting all the keywords together </vt:lpstr>
      <vt:lpstr>Keywords of Professions</vt:lpstr>
      <vt:lpstr>Filling the Abbreviations</vt:lpstr>
      <vt:lpstr>Keywords of Professions</vt:lpstr>
      <vt:lpstr>Cleaning all the words together </vt:lpstr>
      <vt:lpstr>Correct spelling comparison (before and after merge)</vt:lpstr>
      <vt:lpstr>Tags for Profession</vt:lpstr>
      <vt:lpstr>Data Publication</vt:lpstr>
      <vt:lpstr>Data Publication</vt:lpstr>
      <vt:lpstr>Data Format</vt:lpstr>
      <vt:lpstr>Future Directions</vt:lpstr>
      <vt:lpstr>Semantic Clustering of Professions</vt:lpstr>
      <vt:lpstr>Semantic Clustering of Professions</vt:lpstr>
      <vt:lpstr>Web Platform</vt:lpstr>
      <vt:lpstr>Web Platform</vt:lpstr>
      <vt:lpstr>Conclusion</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People of Richelieu quartier</dc:title>
  <dc:creator>Ravinithesh Annapureddy</dc:creator>
  <cp:lastModifiedBy>Ravinithesh Annapureddy</cp:lastModifiedBy>
  <cp:revision>37</cp:revision>
  <dcterms:created xsi:type="dcterms:W3CDTF">2022-01-13T10:12:31Z</dcterms:created>
  <dcterms:modified xsi:type="dcterms:W3CDTF">2022-03-10T22:47:12Z</dcterms:modified>
</cp:coreProperties>
</file>

<file path=docProps/thumbnail.jpeg>
</file>